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6" r:id="rId1"/>
  </p:sldMasterIdLst>
  <p:notesMasterIdLst>
    <p:notesMasterId r:id="rId49"/>
  </p:notesMasterIdLst>
  <p:handoutMasterIdLst>
    <p:handoutMasterId r:id="rId50"/>
  </p:handoutMasterIdLst>
  <p:sldIdLst>
    <p:sldId id="277" r:id="rId2"/>
    <p:sldId id="287" r:id="rId3"/>
    <p:sldId id="478" r:id="rId4"/>
    <p:sldId id="467" r:id="rId5"/>
    <p:sldId id="498" r:id="rId6"/>
    <p:sldId id="468" r:id="rId7"/>
    <p:sldId id="353" r:id="rId8"/>
    <p:sldId id="497" r:id="rId9"/>
    <p:sldId id="494" r:id="rId10"/>
    <p:sldId id="390" r:id="rId11"/>
    <p:sldId id="499" r:id="rId12"/>
    <p:sldId id="496" r:id="rId13"/>
    <p:sldId id="500" r:id="rId14"/>
    <p:sldId id="483" r:id="rId15"/>
    <p:sldId id="533" r:id="rId16"/>
    <p:sldId id="360" r:id="rId17"/>
    <p:sldId id="357" r:id="rId18"/>
    <p:sldId id="508" r:id="rId19"/>
    <p:sldId id="489" r:id="rId20"/>
    <p:sldId id="484" r:id="rId21"/>
    <p:sldId id="485" r:id="rId22"/>
    <p:sldId id="486" r:id="rId23"/>
    <p:sldId id="487" r:id="rId24"/>
    <p:sldId id="488" r:id="rId25"/>
    <p:sldId id="501" r:id="rId26"/>
    <p:sldId id="517" r:id="rId27"/>
    <p:sldId id="518" r:id="rId28"/>
    <p:sldId id="519" r:id="rId29"/>
    <p:sldId id="520" r:id="rId30"/>
    <p:sldId id="521" r:id="rId31"/>
    <p:sldId id="522" r:id="rId32"/>
    <p:sldId id="524" r:id="rId33"/>
    <p:sldId id="525" r:id="rId34"/>
    <p:sldId id="526" r:id="rId35"/>
    <p:sldId id="476" r:id="rId36"/>
    <p:sldId id="527" r:id="rId37"/>
    <p:sldId id="492" r:id="rId38"/>
    <p:sldId id="369" r:id="rId39"/>
    <p:sldId id="493" r:id="rId40"/>
    <p:sldId id="338" r:id="rId41"/>
    <p:sldId id="502" r:id="rId42"/>
    <p:sldId id="490" r:id="rId43"/>
    <p:sldId id="334" r:id="rId44"/>
    <p:sldId id="465" r:id="rId45"/>
    <p:sldId id="474" r:id="rId46"/>
    <p:sldId id="503" r:id="rId47"/>
    <p:sldId id="315" r:id="rId48"/>
  </p:sldIdLst>
  <p:sldSz cx="9144000" cy="5715000" type="screen16x10"/>
  <p:notesSz cx="6808788" cy="9940925"/>
  <p:embeddedFontLst>
    <p:embeddedFont>
      <p:font typeface="Alegreya Sans" panose="00000500000000000000" pitchFamily="2" charset="0"/>
      <p:regular r:id="rId51"/>
      <p:bold r:id="rId52"/>
      <p:italic r:id="rId53"/>
      <p:boldItalic r:id="rId54"/>
    </p:embeddedFont>
    <p:embeddedFont>
      <p:font typeface="Alegreya Sans Light" panose="00000400000000000000" pitchFamily="2" charset="0"/>
      <p:regular r:id="rId55"/>
      <p:italic r:id="rId56"/>
    </p:embeddedFont>
    <p:embeddedFont>
      <p:font typeface="Calibri" panose="020F0502020204030204" pitchFamily="34" charset="0"/>
      <p:regular r:id="rId57"/>
      <p:bold r:id="rId58"/>
      <p:italic r:id="rId59"/>
      <p:boldItalic r:id="rId60"/>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9E84"/>
    <a:srgbClr val="B4B092"/>
    <a:srgbClr val="000000"/>
    <a:srgbClr val="84B7A4"/>
    <a:srgbClr val="D1CCAA"/>
    <a:srgbClr val="021720"/>
    <a:srgbClr val="9CDBC4"/>
    <a:srgbClr val="173131"/>
    <a:srgbClr val="F0F0F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90920" autoAdjust="0"/>
  </p:normalViewPr>
  <p:slideViewPr>
    <p:cSldViewPr>
      <p:cViewPr varScale="1">
        <p:scale>
          <a:sx n="109" d="100"/>
          <a:sy n="109" d="100"/>
        </p:scale>
        <p:origin x="108" y="222"/>
      </p:cViewPr>
      <p:guideLst>
        <p:guide orient="horz" pos="1800"/>
        <p:guide pos="2880"/>
      </p:guideLst>
    </p:cSldViewPr>
  </p:slideViewPr>
  <p:outlineViewPr>
    <p:cViewPr>
      <p:scale>
        <a:sx n="33" d="100"/>
        <a:sy n="33" d="100"/>
      </p:scale>
      <p:origin x="0" y="10446"/>
    </p:cViewPr>
  </p:outlineViewPr>
  <p:notesTextViewPr>
    <p:cViewPr>
      <p:scale>
        <a:sx n="100" d="100"/>
        <a:sy n="100" d="100"/>
      </p:scale>
      <p:origin x="0" y="0"/>
    </p:cViewPr>
  </p:notesTextViewPr>
  <p:sorterViewPr>
    <p:cViewPr>
      <p:scale>
        <a:sx n="50" d="100"/>
        <a:sy n="50" d="100"/>
      </p:scale>
      <p:origin x="0" y="-956"/>
    </p:cViewPr>
  </p:sorterViewPr>
  <p:notesViewPr>
    <p:cSldViewPr>
      <p:cViewPr varScale="1">
        <p:scale>
          <a:sx n="47" d="100"/>
          <a:sy n="47" d="100"/>
        </p:scale>
        <p:origin x="2792" y="44"/>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font" Target="fonts/font5.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7.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'Ark1'!$B$1</c:f>
              <c:strCache>
                <c:ptCount val="1"/>
                <c:pt idx="0">
                  <c:v>Tjenesteboligmassen</c:v>
                </c:pt>
              </c:strCache>
            </c:strRef>
          </c:tx>
          <c:dPt>
            <c:idx val="0"/>
            <c:bubble3D val="0"/>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extLst>
              <c:ext xmlns:c16="http://schemas.microsoft.com/office/drawing/2014/chart" uri="{C3380CC4-5D6E-409C-BE32-E72D297353CC}">
                <c16:uniqueId val="{00000001-D1A6-4283-B1A8-46F2096E9A30}"/>
              </c:ext>
            </c:extLst>
          </c:dPt>
          <c:dPt>
            <c:idx val="1"/>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extLst>
              <c:ext xmlns:c16="http://schemas.microsoft.com/office/drawing/2014/chart" uri="{C3380CC4-5D6E-409C-BE32-E72D297353CC}">
                <c16:uniqueId val="{00000003-D1A6-4283-B1A8-46F2096E9A3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'Ark1'!$A$2:$A$5</c:f>
              <c:strCache>
                <c:ptCount val="2"/>
                <c:pt idx="0">
                  <c:v>Præster med tjenestebolig</c:v>
                </c:pt>
                <c:pt idx="1">
                  <c:v>Præster uden tjenestebolig</c:v>
                </c:pt>
              </c:strCache>
            </c:strRef>
          </c:cat>
          <c:val>
            <c:numRef>
              <c:f>'Ark1'!$B$2:$B$5</c:f>
              <c:numCache>
                <c:formatCode>General</c:formatCode>
                <c:ptCount val="2"/>
                <c:pt idx="0">
                  <c:v>70</c:v>
                </c:pt>
                <c:pt idx="1">
                  <c:v>30</c:v>
                </c:pt>
              </c:numCache>
            </c:numRef>
          </c:val>
          <c:extLst>
            <c:ext xmlns:c16="http://schemas.microsoft.com/office/drawing/2014/chart" uri="{C3380CC4-5D6E-409C-BE32-E72D297353CC}">
              <c16:uniqueId val="{00000004-D1A6-4283-B1A8-46F2096E9A3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'Ark1'!$B$1</c:f>
              <c:strCache>
                <c:ptCount val="1"/>
                <c:pt idx="0">
                  <c:v>Tjenesteboligmassen</c:v>
                </c:pt>
              </c:strCache>
            </c:strRef>
          </c:tx>
          <c:dPt>
            <c:idx val="0"/>
            <c:bubble3D val="0"/>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extLst>
              <c:ext xmlns:c16="http://schemas.microsoft.com/office/drawing/2014/chart" uri="{C3380CC4-5D6E-409C-BE32-E72D297353CC}">
                <c16:uniqueId val="{00000001-12A4-46E5-8F60-69E1E9B0E1D6}"/>
              </c:ext>
            </c:extLst>
          </c:dPt>
          <c:dPt>
            <c:idx val="1"/>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extLst>
              <c:ext xmlns:c16="http://schemas.microsoft.com/office/drawing/2014/chart" uri="{C3380CC4-5D6E-409C-BE32-E72D297353CC}">
                <c16:uniqueId val="{00000003-12A4-46E5-8F60-69E1E9B0E1D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'Ark1'!$A$2:$A$5</c:f>
              <c:strCache>
                <c:ptCount val="2"/>
                <c:pt idx="0">
                  <c:v>Præster med tjenestebolig</c:v>
                </c:pt>
                <c:pt idx="1">
                  <c:v>Præster uden tjenestebolig</c:v>
                </c:pt>
              </c:strCache>
            </c:strRef>
          </c:cat>
          <c:val>
            <c:numRef>
              <c:f>'Ark1'!$B$2:$B$5</c:f>
              <c:numCache>
                <c:formatCode>General</c:formatCode>
                <c:ptCount val="2"/>
                <c:pt idx="0">
                  <c:v>54</c:v>
                </c:pt>
                <c:pt idx="1">
                  <c:v>46</c:v>
                </c:pt>
              </c:numCache>
            </c:numRef>
          </c:val>
          <c:extLst>
            <c:ext xmlns:c16="http://schemas.microsoft.com/office/drawing/2014/chart" uri="{C3380CC4-5D6E-409C-BE32-E72D297353CC}">
              <c16:uniqueId val="{00000004-12A4-46E5-8F60-69E1E9B0E1D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'Ark1'!$B$1</c:f>
              <c:strCache>
                <c:ptCount val="1"/>
                <c:pt idx="0">
                  <c:v>Ophævelse af boligpligten</c:v>
                </c:pt>
              </c:strCache>
            </c:strRef>
          </c:tx>
          <c:dPt>
            <c:idx val="0"/>
            <c:bubble3D val="0"/>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extLst>
              <c:ext xmlns:c16="http://schemas.microsoft.com/office/drawing/2014/chart" uri="{C3380CC4-5D6E-409C-BE32-E72D297353CC}">
                <c16:uniqueId val="{00000001-9AB9-4A85-83A2-0BFD6552A9FB}"/>
              </c:ext>
            </c:extLst>
          </c:dPt>
          <c:dPt>
            <c:idx val="1"/>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extLst>
              <c:ext xmlns:c16="http://schemas.microsoft.com/office/drawing/2014/chart" uri="{C3380CC4-5D6E-409C-BE32-E72D297353CC}">
                <c16:uniqueId val="{00000003-9AB9-4A85-83A2-0BFD6552A9F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'Ark1'!$A$2:$A$5</c:f>
              <c:strCache>
                <c:ptCount val="2"/>
                <c:pt idx="0">
                  <c:v>Midlertidig ophævelse pga. personlig dispensation</c:v>
                </c:pt>
                <c:pt idx="1">
                  <c:v>Permanent ophævelse af boligpligten</c:v>
                </c:pt>
              </c:strCache>
            </c:strRef>
          </c:cat>
          <c:val>
            <c:numRef>
              <c:f>'Ark1'!$B$2:$B$5</c:f>
              <c:numCache>
                <c:formatCode>General</c:formatCode>
                <c:ptCount val="2"/>
                <c:pt idx="0">
                  <c:v>71</c:v>
                </c:pt>
                <c:pt idx="1">
                  <c:v>29</c:v>
                </c:pt>
              </c:numCache>
            </c:numRef>
          </c:val>
          <c:extLst>
            <c:ext xmlns:c16="http://schemas.microsoft.com/office/drawing/2014/chart" uri="{C3380CC4-5D6E-409C-BE32-E72D297353CC}">
              <c16:uniqueId val="{00000004-9AB9-4A85-83A2-0BFD6552A9F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'Ark1'!$B$1</c:f>
              <c:strCache>
                <c:ptCount val="1"/>
                <c:pt idx="0">
                  <c:v>Ophævelse af boligpligten</c:v>
                </c:pt>
              </c:strCache>
            </c:strRef>
          </c:tx>
          <c:explosion val="4"/>
          <c:dPt>
            <c:idx val="0"/>
            <c:bubble3D val="0"/>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extLst>
              <c:ext xmlns:c16="http://schemas.microsoft.com/office/drawing/2014/chart" uri="{C3380CC4-5D6E-409C-BE32-E72D297353CC}">
                <c16:uniqueId val="{00000001-6318-4442-B54F-600DCAE388DE}"/>
              </c:ext>
            </c:extLst>
          </c:dPt>
          <c:dPt>
            <c:idx val="1"/>
            <c:bubble3D val="0"/>
            <c:explosion val="1"/>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extLst>
              <c:ext xmlns:c16="http://schemas.microsoft.com/office/drawing/2014/chart" uri="{C3380CC4-5D6E-409C-BE32-E72D297353CC}">
                <c16:uniqueId val="{00000003-6318-4442-B54F-600DCAE388D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'Ark1'!$A$2:$A$5</c:f>
              <c:strCache>
                <c:ptCount val="2"/>
                <c:pt idx="0">
                  <c:v>Midlertidig ophævelse pga. personlig dispensation</c:v>
                </c:pt>
                <c:pt idx="1">
                  <c:v>Permanent ophævelse af boligpligten</c:v>
                </c:pt>
              </c:strCache>
            </c:strRef>
          </c:cat>
          <c:val>
            <c:numRef>
              <c:f>'Ark1'!$B$2:$B$5</c:f>
              <c:numCache>
                <c:formatCode>General</c:formatCode>
                <c:ptCount val="2"/>
                <c:pt idx="0">
                  <c:v>57</c:v>
                </c:pt>
                <c:pt idx="1">
                  <c:v>43</c:v>
                </c:pt>
              </c:numCache>
            </c:numRef>
          </c:val>
          <c:extLst>
            <c:ext xmlns:c16="http://schemas.microsoft.com/office/drawing/2014/chart" uri="{C3380CC4-5D6E-409C-BE32-E72D297353CC}">
              <c16:uniqueId val="{00000004-6318-4442-B54F-600DCAE388D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5.0000037947956655E-2"/>
          <c:y val="2.4858936950950251E-2"/>
          <c:w val="0.89999992410408669"/>
          <c:h val="0.1313047744818118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'Ark1'!$B$1</c:f>
              <c:strCache>
                <c:ptCount val="1"/>
                <c:pt idx="0">
                  <c:v>Præster uden eget kontor</c:v>
                </c:pt>
              </c:strCache>
            </c:strRef>
          </c:tx>
          <c:dPt>
            <c:idx val="0"/>
            <c:bubble3D val="0"/>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extLst>
              <c:ext xmlns:c16="http://schemas.microsoft.com/office/drawing/2014/chart" uri="{C3380CC4-5D6E-409C-BE32-E72D297353CC}">
                <c16:uniqueId val="{00000001-6B7B-411E-8FC5-65B121F77601}"/>
              </c:ext>
            </c:extLst>
          </c:dPt>
          <c:dPt>
            <c:idx val="1"/>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extLst>
              <c:ext xmlns:c16="http://schemas.microsoft.com/office/drawing/2014/chart" uri="{C3380CC4-5D6E-409C-BE32-E72D297353CC}">
                <c16:uniqueId val="{00000003-6B7B-411E-8FC5-65B121F7760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'Ark1'!$A$2:$A$5</c:f>
              <c:strCache>
                <c:ptCount val="2"/>
                <c:pt idx="0">
                  <c:v>Fastansatte præster</c:v>
                </c:pt>
                <c:pt idx="1">
                  <c:v>Vikarer</c:v>
                </c:pt>
              </c:strCache>
            </c:strRef>
          </c:cat>
          <c:val>
            <c:numRef>
              <c:f>'Ark1'!$B$2:$B$5</c:f>
              <c:numCache>
                <c:formatCode>General</c:formatCode>
                <c:ptCount val="2"/>
                <c:pt idx="0">
                  <c:v>28</c:v>
                </c:pt>
                <c:pt idx="1">
                  <c:v>72</c:v>
                </c:pt>
              </c:numCache>
            </c:numRef>
          </c:val>
          <c:extLst>
            <c:ext xmlns:c16="http://schemas.microsoft.com/office/drawing/2014/chart" uri="{C3380CC4-5D6E-409C-BE32-E72D297353CC}">
              <c16:uniqueId val="{00000004-6B7B-411E-8FC5-65B121F7760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'Ark1'!$B$1</c:f>
              <c:strCache>
                <c:ptCount val="1"/>
                <c:pt idx="0">
                  <c:v>Præster uden eget kontor</c:v>
                </c:pt>
              </c:strCache>
            </c:strRef>
          </c:tx>
          <c:dPt>
            <c:idx val="0"/>
            <c:bubble3D val="0"/>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extLst>
              <c:ext xmlns:c16="http://schemas.microsoft.com/office/drawing/2014/chart" uri="{C3380CC4-5D6E-409C-BE32-E72D297353CC}">
                <c16:uniqueId val="{00000001-0847-4AD8-B734-B935D7A34E65}"/>
              </c:ext>
            </c:extLst>
          </c:dPt>
          <c:dPt>
            <c:idx val="1"/>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extLst>
              <c:ext xmlns:c16="http://schemas.microsoft.com/office/drawing/2014/chart" uri="{C3380CC4-5D6E-409C-BE32-E72D297353CC}">
                <c16:uniqueId val="{00000003-0847-4AD8-B734-B935D7A34E6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'Ark1'!$A$2:$A$5</c:f>
              <c:strCache>
                <c:ptCount val="2"/>
                <c:pt idx="0">
                  <c:v>Fastansatte præster</c:v>
                </c:pt>
                <c:pt idx="1">
                  <c:v>Vikarer</c:v>
                </c:pt>
              </c:strCache>
            </c:strRef>
          </c:cat>
          <c:val>
            <c:numRef>
              <c:f>'Ark1'!$B$2:$B$5</c:f>
              <c:numCache>
                <c:formatCode>General</c:formatCode>
                <c:ptCount val="2"/>
                <c:pt idx="0">
                  <c:v>31</c:v>
                </c:pt>
                <c:pt idx="1">
                  <c:v>69</c:v>
                </c:pt>
              </c:numCache>
            </c:numRef>
          </c:val>
          <c:extLst>
            <c:ext xmlns:c16="http://schemas.microsoft.com/office/drawing/2014/chart" uri="{C3380CC4-5D6E-409C-BE32-E72D297353CC}">
              <c16:uniqueId val="{00000004-0847-4AD8-B734-B935D7A34E6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50475" cy="497046"/>
          </a:xfrm>
          <a:prstGeom prst="rect">
            <a:avLst/>
          </a:prstGeom>
        </p:spPr>
        <p:txBody>
          <a:bodyPr vert="horz" lIns="91577" tIns="45789" rIns="91577" bIns="45789" rtlCol="0"/>
          <a:lstStyle>
            <a:lvl1pPr algn="l">
              <a:defRPr sz="1200"/>
            </a:lvl1pPr>
          </a:lstStyle>
          <a:p>
            <a:endParaRPr lang="da-DK"/>
          </a:p>
        </p:txBody>
      </p:sp>
      <p:sp>
        <p:nvSpPr>
          <p:cNvPr id="3" name="Pladsholder til dato 2"/>
          <p:cNvSpPr>
            <a:spLocks noGrp="1"/>
          </p:cNvSpPr>
          <p:nvPr>
            <p:ph type="dt" sz="quarter" idx="1"/>
          </p:nvPr>
        </p:nvSpPr>
        <p:spPr>
          <a:xfrm>
            <a:off x="3856738" y="0"/>
            <a:ext cx="2950475" cy="497046"/>
          </a:xfrm>
          <a:prstGeom prst="rect">
            <a:avLst/>
          </a:prstGeom>
        </p:spPr>
        <p:txBody>
          <a:bodyPr vert="horz" lIns="91577" tIns="45789" rIns="91577" bIns="45789" rtlCol="0"/>
          <a:lstStyle>
            <a:lvl1pPr algn="r">
              <a:defRPr sz="1200"/>
            </a:lvl1pPr>
          </a:lstStyle>
          <a:p>
            <a:fld id="{D37AE0B4-DBC1-437F-9FCE-B8A2978C16D1}" type="datetimeFigureOut">
              <a:rPr lang="da-DK" smtClean="0"/>
              <a:pPr/>
              <a:t>14-05-2019</a:t>
            </a:fld>
            <a:endParaRPr lang="da-DK"/>
          </a:p>
        </p:txBody>
      </p:sp>
      <p:sp>
        <p:nvSpPr>
          <p:cNvPr id="4" name="Pladsholder til sidefod 3"/>
          <p:cNvSpPr>
            <a:spLocks noGrp="1"/>
          </p:cNvSpPr>
          <p:nvPr>
            <p:ph type="ftr" sz="quarter" idx="2"/>
          </p:nvPr>
        </p:nvSpPr>
        <p:spPr>
          <a:xfrm>
            <a:off x="0" y="9442153"/>
            <a:ext cx="2950475" cy="497046"/>
          </a:xfrm>
          <a:prstGeom prst="rect">
            <a:avLst/>
          </a:prstGeom>
        </p:spPr>
        <p:txBody>
          <a:bodyPr vert="horz" lIns="91577" tIns="45789" rIns="91577" bIns="45789" rtlCol="0" anchor="b"/>
          <a:lstStyle>
            <a:lvl1pPr algn="l">
              <a:defRPr sz="1200"/>
            </a:lvl1pPr>
          </a:lstStyle>
          <a:p>
            <a:endParaRPr lang="da-DK"/>
          </a:p>
        </p:txBody>
      </p:sp>
      <p:sp>
        <p:nvSpPr>
          <p:cNvPr id="5" name="Pladsholder til diasnummer 4"/>
          <p:cNvSpPr>
            <a:spLocks noGrp="1"/>
          </p:cNvSpPr>
          <p:nvPr>
            <p:ph type="sldNum" sz="quarter" idx="3"/>
          </p:nvPr>
        </p:nvSpPr>
        <p:spPr>
          <a:xfrm>
            <a:off x="3856738" y="9442153"/>
            <a:ext cx="2950475" cy="497046"/>
          </a:xfrm>
          <a:prstGeom prst="rect">
            <a:avLst/>
          </a:prstGeom>
        </p:spPr>
        <p:txBody>
          <a:bodyPr vert="horz" lIns="91577" tIns="45789" rIns="91577" bIns="45789" rtlCol="0" anchor="b"/>
          <a:lstStyle>
            <a:lvl1pPr algn="r">
              <a:defRPr sz="1200"/>
            </a:lvl1pPr>
          </a:lstStyle>
          <a:p>
            <a:fld id="{01ED4F42-F989-483B-9ABC-244EC7879938}" type="slidenum">
              <a:rPr lang="da-DK" smtClean="0"/>
              <a:pPr/>
              <a:t>‹nr.›</a:t>
            </a:fld>
            <a:endParaRPr lang="da-DK"/>
          </a:p>
        </p:txBody>
      </p:sp>
    </p:spTree>
    <p:extLst>
      <p:ext uri="{BB962C8B-B14F-4D97-AF65-F5344CB8AC3E}">
        <p14:creationId xmlns:p14="http://schemas.microsoft.com/office/powerpoint/2010/main" val="170771597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50475" cy="497046"/>
          </a:xfrm>
          <a:prstGeom prst="rect">
            <a:avLst/>
          </a:prstGeom>
        </p:spPr>
        <p:txBody>
          <a:bodyPr vert="horz" lIns="91577" tIns="45789" rIns="91577" bIns="45789" rtlCol="0"/>
          <a:lstStyle>
            <a:lvl1pPr algn="l">
              <a:defRPr sz="1200"/>
            </a:lvl1pPr>
          </a:lstStyle>
          <a:p>
            <a:endParaRPr lang="da-DK"/>
          </a:p>
        </p:txBody>
      </p:sp>
      <p:sp>
        <p:nvSpPr>
          <p:cNvPr id="3" name="Pladsholder til dato 2"/>
          <p:cNvSpPr>
            <a:spLocks noGrp="1"/>
          </p:cNvSpPr>
          <p:nvPr>
            <p:ph type="dt" idx="1"/>
          </p:nvPr>
        </p:nvSpPr>
        <p:spPr>
          <a:xfrm>
            <a:off x="3856738" y="0"/>
            <a:ext cx="2950475" cy="497046"/>
          </a:xfrm>
          <a:prstGeom prst="rect">
            <a:avLst/>
          </a:prstGeom>
        </p:spPr>
        <p:txBody>
          <a:bodyPr vert="horz" lIns="91577" tIns="45789" rIns="91577" bIns="45789" rtlCol="0"/>
          <a:lstStyle>
            <a:lvl1pPr algn="r">
              <a:defRPr sz="1200"/>
            </a:lvl1pPr>
          </a:lstStyle>
          <a:p>
            <a:fld id="{4E1E0A42-CF0D-4B68-AAA3-3035AE5B0308}" type="datetimeFigureOut">
              <a:rPr lang="da-DK" smtClean="0"/>
              <a:pPr/>
              <a:t>14-05-2019</a:t>
            </a:fld>
            <a:endParaRPr lang="da-DK"/>
          </a:p>
        </p:txBody>
      </p:sp>
      <p:sp>
        <p:nvSpPr>
          <p:cNvPr id="4" name="Pladsholder til diasbillede 3"/>
          <p:cNvSpPr>
            <a:spLocks noGrp="1" noRot="1" noChangeAspect="1"/>
          </p:cNvSpPr>
          <p:nvPr>
            <p:ph type="sldImg" idx="2"/>
          </p:nvPr>
        </p:nvSpPr>
        <p:spPr>
          <a:xfrm>
            <a:off x="422275" y="746125"/>
            <a:ext cx="5964238" cy="3727450"/>
          </a:xfrm>
          <a:prstGeom prst="rect">
            <a:avLst/>
          </a:prstGeom>
          <a:noFill/>
          <a:ln w="12700">
            <a:solidFill>
              <a:prstClr val="black"/>
            </a:solidFill>
          </a:ln>
        </p:spPr>
        <p:txBody>
          <a:bodyPr vert="horz" lIns="91577" tIns="45789" rIns="91577" bIns="45789" rtlCol="0" anchor="ctr"/>
          <a:lstStyle/>
          <a:p>
            <a:endParaRPr lang="da-DK"/>
          </a:p>
        </p:txBody>
      </p:sp>
      <p:sp>
        <p:nvSpPr>
          <p:cNvPr id="5" name="Pladsholder til noter 4"/>
          <p:cNvSpPr>
            <a:spLocks noGrp="1"/>
          </p:cNvSpPr>
          <p:nvPr>
            <p:ph type="body" sz="quarter" idx="3"/>
          </p:nvPr>
        </p:nvSpPr>
        <p:spPr>
          <a:xfrm>
            <a:off x="680880" y="4721940"/>
            <a:ext cx="5447030" cy="4473416"/>
          </a:xfrm>
          <a:prstGeom prst="rect">
            <a:avLst/>
          </a:prstGeom>
        </p:spPr>
        <p:txBody>
          <a:bodyPr vert="horz" lIns="91577" tIns="45789" rIns="91577" bIns="45789"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42153"/>
            <a:ext cx="2950475" cy="497046"/>
          </a:xfrm>
          <a:prstGeom prst="rect">
            <a:avLst/>
          </a:prstGeom>
        </p:spPr>
        <p:txBody>
          <a:bodyPr vert="horz" lIns="91577" tIns="45789" rIns="91577" bIns="45789" rtlCol="0" anchor="b"/>
          <a:lstStyle>
            <a:lvl1pPr algn="l">
              <a:defRPr sz="1200"/>
            </a:lvl1pPr>
          </a:lstStyle>
          <a:p>
            <a:endParaRPr lang="da-DK"/>
          </a:p>
        </p:txBody>
      </p:sp>
      <p:sp>
        <p:nvSpPr>
          <p:cNvPr id="7" name="Pladsholder til diasnummer 6"/>
          <p:cNvSpPr>
            <a:spLocks noGrp="1"/>
          </p:cNvSpPr>
          <p:nvPr>
            <p:ph type="sldNum" sz="quarter" idx="5"/>
          </p:nvPr>
        </p:nvSpPr>
        <p:spPr>
          <a:xfrm>
            <a:off x="3856738" y="9442153"/>
            <a:ext cx="2950475" cy="497046"/>
          </a:xfrm>
          <a:prstGeom prst="rect">
            <a:avLst/>
          </a:prstGeom>
        </p:spPr>
        <p:txBody>
          <a:bodyPr vert="horz" lIns="91577" tIns="45789" rIns="91577" bIns="45789" rtlCol="0" anchor="b"/>
          <a:lstStyle>
            <a:lvl1pPr algn="r">
              <a:defRPr sz="1200"/>
            </a:lvl1pPr>
          </a:lstStyle>
          <a:p>
            <a:fld id="{227A93EA-420E-492D-90F8-482FAC7B49B6}" type="slidenum">
              <a:rPr lang="da-DK" smtClean="0"/>
              <a:pPr/>
              <a:t>‹nr.›</a:t>
            </a:fld>
            <a:endParaRPr lang="da-DK"/>
          </a:p>
        </p:txBody>
      </p:sp>
    </p:spTree>
    <p:extLst>
      <p:ext uri="{BB962C8B-B14F-4D97-AF65-F5344CB8AC3E}">
        <p14:creationId xmlns:p14="http://schemas.microsoft.com/office/powerpoint/2010/main" val="113811777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720725" y="1244600"/>
            <a:ext cx="5375275" cy="3360738"/>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602486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720725" y="1244600"/>
            <a:ext cx="5375275" cy="3360738"/>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7059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720725" y="1244600"/>
            <a:ext cx="5375275" cy="3360738"/>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64005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720725" y="1244600"/>
            <a:ext cx="5375275" cy="3360738"/>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423043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720725" y="1244600"/>
            <a:ext cx="5375275" cy="3360738"/>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682293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201851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720725" y="1244600"/>
            <a:ext cx="5375275" cy="3360738"/>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14533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720725" y="1244600"/>
            <a:ext cx="5375275" cy="3360738"/>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875173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720725" y="1244600"/>
            <a:ext cx="5375275" cy="3360738"/>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113398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922300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484032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720725" y="1244600"/>
            <a:ext cx="5375275" cy="3360738"/>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234180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720725" y="1244600"/>
            <a:ext cx="5375275" cy="3360738"/>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164945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757957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720725" y="1244600"/>
            <a:ext cx="5375275" cy="3360738"/>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38813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720725" y="1244600"/>
            <a:ext cx="5375275" cy="3360738"/>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782618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720725" y="1244600"/>
            <a:ext cx="5375275" cy="3360738"/>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669632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404503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720725" y="1244600"/>
            <a:ext cx="5375275" cy="3360738"/>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83166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720725" y="1244600"/>
            <a:ext cx="5375275" cy="3360738"/>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32224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720725" y="1244600"/>
            <a:ext cx="5375275" cy="3360738"/>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990855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720725" y="1244600"/>
            <a:ext cx="5375275" cy="3360738"/>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824571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orside">
    <p:spTree>
      <p:nvGrpSpPr>
        <p:cNvPr id="1" name=""/>
        <p:cNvGrpSpPr/>
        <p:nvPr/>
      </p:nvGrpSpPr>
      <p:grpSpPr>
        <a:xfrm>
          <a:off x="0" y="0"/>
          <a:ext cx="0" cy="0"/>
          <a:chOff x="0" y="0"/>
          <a:chExt cx="0" cy="0"/>
        </a:xfrm>
      </p:grpSpPr>
      <p:sp>
        <p:nvSpPr>
          <p:cNvPr id="4" name="Rektangel 3"/>
          <p:cNvSpPr/>
          <p:nvPr/>
        </p:nvSpPr>
        <p:spPr>
          <a:xfrm>
            <a:off x="0" y="0"/>
            <a:ext cx="9144000" cy="5715000"/>
          </a:xfrm>
          <a:prstGeom prst="rect">
            <a:avLst/>
          </a:prstGeom>
          <a:solidFill>
            <a:schemeClr val="accent3">
              <a:lumMod val="40000"/>
              <a:lumOff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dirty="0">
              <a:solidFill>
                <a:srgbClr val="F7479B"/>
              </a:solidFill>
            </a:endParaRPr>
          </a:p>
        </p:txBody>
      </p:sp>
      <p:sp>
        <p:nvSpPr>
          <p:cNvPr id="3" name="Undertitel 2"/>
          <p:cNvSpPr>
            <a:spLocks noGrp="1"/>
          </p:cNvSpPr>
          <p:nvPr>
            <p:ph type="subTitle" idx="1" hasCustomPrompt="1"/>
          </p:nvPr>
        </p:nvSpPr>
        <p:spPr>
          <a:xfrm>
            <a:off x="971600" y="3966560"/>
            <a:ext cx="7200000" cy="619132"/>
          </a:xfrm>
        </p:spPr>
        <p:txBody>
          <a:bodyPr>
            <a:noAutofit/>
          </a:bodyPr>
          <a:lstStyle>
            <a:lvl1pPr marL="0" indent="0" algn="ctr">
              <a:lnSpc>
                <a:spcPts val="1667"/>
              </a:lnSpc>
              <a:spcBef>
                <a:spcPts val="0"/>
              </a:spcBef>
              <a:spcAft>
                <a:spcPts val="1000"/>
              </a:spcAft>
              <a:buNone/>
              <a:defRPr sz="1667" b="0">
                <a:solidFill>
                  <a:schemeClr val="accent1"/>
                </a:solidFill>
                <a:effectLst/>
                <a:latin typeface="+mn-lt"/>
                <a:cs typeface="Rubik Light" pitchFamily="2" charset="-79"/>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da-DK" dirty="0"/>
              <a:t>Undertitel</a:t>
            </a:r>
          </a:p>
        </p:txBody>
      </p:sp>
      <p:sp>
        <p:nvSpPr>
          <p:cNvPr id="7" name="Titel 6"/>
          <p:cNvSpPr>
            <a:spLocks noGrp="1"/>
          </p:cNvSpPr>
          <p:nvPr>
            <p:ph type="title" hasCustomPrompt="1"/>
          </p:nvPr>
        </p:nvSpPr>
        <p:spPr>
          <a:xfrm>
            <a:off x="971600" y="2281436"/>
            <a:ext cx="7200000" cy="1296144"/>
          </a:xfrm>
          <a:effectLst/>
        </p:spPr>
        <p:txBody>
          <a:bodyPr>
            <a:noAutofit/>
          </a:bodyPr>
          <a:lstStyle>
            <a:lvl1pPr algn="ctr">
              <a:lnSpc>
                <a:spcPct val="100000"/>
              </a:lnSpc>
              <a:defRPr sz="3333" b="1" baseline="0">
                <a:solidFill>
                  <a:schemeClr val="accent5"/>
                </a:solidFill>
                <a:effectLst/>
                <a:latin typeface="+mj-lt"/>
                <a:cs typeface="Rubik" pitchFamily="2" charset="-79"/>
              </a:defRPr>
            </a:lvl1pPr>
          </a:lstStyle>
          <a:p>
            <a:r>
              <a:rPr lang="da-DK" dirty="0"/>
              <a:t>Titel</a:t>
            </a:r>
          </a:p>
        </p:txBody>
      </p:sp>
      <p:pic>
        <p:nvPicPr>
          <p:cNvPr id="8" name="Picture 2" descr="C:\__BRO-KOMMUNIKATION\KUNDER\proacteur\LOGO\logo.emf"/>
          <p:cNvPicPr>
            <a:picLocks noChangeAspect="1" noChangeArrowheads="1"/>
          </p:cNvPicPr>
          <p:nvPr userDrawn="1"/>
        </p:nvPicPr>
        <p:blipFill>
          <a:blip r:embed="rId2" cstate="print"/>
          <a:stretch>
            <a:fillRect/>
          </a:stretch>
        </p:blipFill>
        <p:spPr bwMode="auto">
          <a:xfrm>
            <a:off x="3009620" y="1057300"/>
            <a:ext cx="3124765" cy="576413"/>
          </a:xfrm>
          <a:prstGeom prst="rect">
            <a:avLst/>
          </a:prstGeom>
          <a:noFill/>
        </p:spPr>
      </p:pic>
    </p:spTree>
    <p:extLst>
      <p:ext uri="{BB962C8B-B14F-4D97-AF65-F5344CB8AC3E}">
        <p14:creationId xmlns:p14="http://schemas.microsoft.com/office/powerpoint/2010/main" val="316961659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rød">
    <p:spTree>
      <p:nvGrpSpPr>
        <p:cNvPr id="1" name=""/>
        <p:cNvGrpSpPr/>
        <p:nvPr/>
      </p:nvGrpSpPr>
      <p:grpSpPr>
        <a:xfrm>
          <a:off x="0" y="0"/>
          <a:ext cx="0" cy="0"/>
          <a:chOff x="0" y="0"/>
          <a:chExt cx="0" cy="0"/>
        </a:xfrm>
      </p:grpSpPr>
      <p:sp>
        <p:nvSpPr>
          <p:cNvPr id="4" name="Rektangel 3"/>
          <p:cNvSpPr/>
          <p:nvPr userDrawn="1"/>
        </p:nvSpPr>
        <p:spPr>
          <a:xfrm>
            <a:off x="0" y="0"/>
            <a:ext cx="9144000" cy="5715000"/>
          </a:xfrm>
          <a:prstGeom prst="rect">
            <a:avLst/>
          </a:prstGeom>
          <a:solidFill>
            <a:schemeClr val="accent4"/>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dirty="0">
              <a:solidFill>
                <a:srgbClr val="F7479B"/>
              </a:solidFill>
            </a:endParaRPr>
          </a:p>
        </p:txBody>
      </p:sp>
      <p:sp>
        <p:nvSpPr>
          <p:cNvPr id="7" name="Titel 6"/>
          <p:cNvSpPr>
            <a:spLocks noGrp="1"/>
          </p:cNvSpPr>
          <p:nvPr>
            <p:ph type="title" hasCustomPrompt="1"/>
          </p:nvPr>
        </p:nvSpPr>
        <p:spPr>
          <a:xfrm>
            <a:off x="1727684" y="1561356"/>
            <a:ext cx="5688632" cy="2592288"/>
          </a:xfrm>
          <a:effectLst/>
        </p:spPr>
        <p:txBody>
          <a:bodyPr anchor="ctr" anchorCtr="0">
            <a:noAutofit/>
          </a:bodyPr>
          <a:lstStyle>
            <a:lvl1pPr marL="0" marR="0" indent="0" algn="ctr" defTabSz="761970" rtl="0" eaLnBrk="1" fontAlgn="auto" latinLnBrk="0" hangingPunct="1">
              <a:lnSpc>
                <a:spcPct val="100000"/>
              </a:lnSpc>
              <a:spcBef>
                <a:spcPct val="0"/>
              </a:spcBef>
              <a:spcAft>
                <a:spcPts val="0"/>
              </a:spcAft>
              <a:buClrTx/>
              <a:buSzTx/>
              <a:buFontTx/>
              <a:buNone/>
              <a:tabLst/>
              <a:defRPr lang="en-US" sz="2917" smtClean="0">
                <a:solidFill>
                  <a:schemeClr val="bg1"/>
                </a:solidFill>
              </a:defRPr>
            </a:lvl1pPr>
          </a:lstStyle>
          <a:p>
            <a:r>
              <a:rPr lang="en-US" dirty="0" err="1"/>
              <a:t>Tekst</a:t>
            </a:r>
            <a:endParaRPr lang="da-DK" dirty="0"/>
          </a:p>
        </p:txBody>
      </p:sp>
    </p:spTree>
    <p:extLst>
      <p:ext uri="{BB962C8B-B14F-4D97-AF65-F5344CB8AC3E}">
        <p14:creationId xmlns:p14="http://schemas.microsoft.com/office/powerpoint/2010/main" val="292885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er sort">
    <p:spTree>
      <p:nvGrpSpPr>
        <p:cNvPr id="1" name=""/>
        <p:cNvGrpSpPr/>
        <p:nvPr/>
      </p:nvGrpSpPr>
      <p:grpSpPr>
        <a:xfrm>
          <a:off x="0" y="0"/>
          <a:ext cx="0" cy="0"/>
          <a:chOff x="0" y="0"/>
          <a:chExt cx="0" cy="0"/>
        </a:xfrm>
      </p:grpSpPr>
      <p:sp>
        <p:nvSpPr>
          <p:cNvPr id="4" name="Rektangel 3"/>
          <p:cNvSpPr/>
          <p:nvPr userDrawn="1"/>
        </p:nvSpPr>
        <p:spPr>
          <a:xfrm>
            <a:off x="0" y="0"/>
            <a:ext cx="9144000" cy="5715000"/>
          </a:xfrm>
          <a:prstGeom prst="rect">
            <a:avLst/>
          </a:prstGeom>
          <a:solidFill>
            <a:schemeClr val="accent5"/>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dirty="0">
              <a:solidFill>
                <a:srgbClr val="F7479B"/>
              </a:solidFill>
            </a:endParaRPr>
          </a:p>
        </p:txBody>
      </p:sp>
      <p:sp>
        <p:nvSpPr>
          <p:cNvPr id="7" name="Titel 6"/>
          <p:cNvSpPr>
            <a:spLocks noGrp="1"/>
          </p:cNvSpPr>
          <p:nvPr>
            <p:ph type="title" hasCustomPrompt="1"/>
          </p:nvPr>
        </p:nvSpPr>
        <p:spPr>
          <a:xfrm>
            <a:off x="1727684" y="1561356"/>
            <a:ext cx="5688632" cy="2592288"/>
          </a:xfrm>
          <a:effectLst/>
        </p:spPr>
        <p:txBody>
          <a:bodyPr anchor="ctr" anchorCtr="0">
            <a:noAutofit/>
          </a:bodyPr>
          <a:lstStyle>
            <a:lvl1pPr marL="0" marR="0" indent="0" algn="ctr" defTabSz="761970" rtl="0" eaLnBrk="1" fontAlgn="auto" latinLnBrk="0" hangingPunct="1">
              <a:lnSpc>
                <a:spcPct val="100000"/>
              </a:lnSpc>
              <a:spcBef>
                <a:spcPct val="0"/>
              </a:spcBef>
              <a:spcAft>
                <a:spcPts val="0"/>
              </a:spcAft>
              <a:buClrTx/>
              <a:buSzTx/>
              <a:buFontTx/>
              <a:buNone/>
              <a:tabLst/>
              <a:defRPr lang="en-US" sz="2917" smtClean="0">
                <a:solidFill>
                  <a:schemeClr val="bg1"/>
                </a:solidFill>
              </a:defRPr>
            </a:lvl1pPr>
          </a:lstStyle>
          <a:p>
            <a:r>
              <a:rPr lang="en-US" dirty="0" err="1"/>
              <a:t>Tekst</a:t>
            </a:r>
            <a:endParaRPr lang="da-DK" dirty="0"/>
          </a:p>
        </p:txBody>
      </p:sp>
    </p:spTree>
    <p:extLst>
      <p:ext uri="{BB962C8B-B14F-4D97-AF65-F5344CB8AC3E}">
        <p14:creationId xmlns:p14="http://schemas.microsoft.com/office/powerpoint/2010/main" val="892240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alene">
    <p:spTree>
      <p:nvGrpSpPr>
        <p:cNvPr id="1" name=""/>
        <p:cNvGrpSpPr/>
        <p:nvPr/>
      </p:nvGrpSpPr>
      <p:grpSpPr>
        <a:xfrm>
          <a:off x="0" y="0"/>
          <a:ext cx="0" cy="0"/>
          <a:chOff x="0" y="0"/>
          <a:chExt cx="0" cy="0"/>
        </a:xfrm>
      </p:grpSpPr>
      <p:sp>
        <p:nvSpPr>
          <p:cNvPr id="4" name="Rektangel 3"/>
          <p:cNvSpPr/>
          <p:nvPr/>
        </p:nvSpPr>
        <p:spPr>
          <a:xfrm>
            <a:off x="0" y="0"/>
            <a:ext cx="9144000" cy="5715000"/>
          </a:xfrm>
          <a:prstGeom prst="rect">
            <a:avLst/>
          </a:prstGeom>
          <a:solidFill>
            <a:schemeClr val="accent3">
              <a:lumMod val="40000"/>
              <a:lumOff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dirty="0">
              <a:solidFill>
                <a:srgbClr val="F7479B"/>
              </a:solidFill>
            </a:endParaRPr>
          </a:p>
        </p:txBody>
      </p:sp>
      <p:pic>
        <p:nvPicPr>
          <p:cNvPr id="8" name="Picture 2" descr="C:\__BRO-KOMMUNIKATION\KUNDER\proacteur\LOGO\logo.emf"/>
          <p:cNvPicPr>
            <a:picLocks noChangeAspect="1" noChangeArrowheads="1"/>
          </p:cNvPicPr>
          <p:nvPr userDrawn="1"/>
        </p:nvPicPr>
        <p:blipFill>
          <a:blip r:embed="rId2" cstate="print"/>
          <a:stretch>
            <a:fillRect/>
          </a:stretch>
        </p:blipFill>
        <p:spPr bwMode="auto">
          <a:xfrm>
            <a:off x="1843752" y="2354232"/>
            <a:ext cx="5456501" cy="1006539"/>
          </a:xfrm>
          <a:prstGeom prst="rect">
            <a:avLst/>
          </a:prstGeom>
          <a:noFill/>
        </p:spPr>
      </p:pic>
    </p:spTree>
    <p:extLst>
      <p:ext uri="{BB962C8B-B14F-4D97-AF65-F5344CB8AC3E}">
        <p14:creationId xmlns:p14="http://schemas.microsoft.com/office/powerpoint/2010/main" val="354735683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unktopstill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917" b="1" baseline="0">
                <a:solidFill>
                  <a:schemeClr val="accent1"/>
                </a:solidFill>
                <a:latin typeface="+mj-lt"/>
                <a:cs typeface="Rubik" pitchFamily="2" charset="-79"/>
              </a:defRPr>
            </a:lvl1pPr>
          </a:lstStyle>
          <a:p>
            <a:r>
              <a:rPr lang="da-DK" dirty="0"/>
              <a:t>Titel</a:t>
            </a:r>
          </a:p>
        </p:txBody>
      </p:sp>
      <p:sp>
        <p:nvSpPr>
          <p:cNvPr id="3" name="Pladsholder til indhold 2"/>
          <p:cNvSpPr>
            <a:spLocks noGrp="1"/>
          </p:cNvSpPr>
          <p:nvPr>
            <p:ph idx="1" hasCustomPrompt="1"/>
          </p:nvPr>
        </p:nvSpPr>
        <p:spPr>
          <a:xfrm>
            <a:off x="458019" y="1336420"/>
            <a:ext cx="8229600" cy="3528392"/>
          </a:xfrm>
        </p:spPr>
        <p:txBody>
          <a:bodyPr>
            <a:noAutofit/>
          </a:bodyPr>
          <a:lstStyle>
            <a:lvl1pPr>
              <a:lnSpc>
                <a:spcPct val="100000"/>
              </a:lnSpc>
              <a:buClr>
                <a:schemeClr val="accent1"/>
              </a:buClr>
              <a:buSzPct val="120000"/>
              <a:buFont typeface="Arial" pitchFamily="34" charset="0"/>
              <a:buChar char="•"/>
              <a:defRPr sz="1667" baseline="0">
                <a:solidFill>
                  <a:schemeClr val="accent5"/>
                </a:solidFill>
                <a:latin typeface="+mn-lt"/>
                <a:cs typeface="Rubik Light" pitchFamily="2" charset="-79"/>
              </a:defRPr>
            </a:lvl1pPr>
            <a:lvl2pPr>
              <a:lnSpc>
                <a:spcPct val="100000"/>
              </a:lnSpc>
              <a:buClr>
                <a:schemeClr val="accent1"/>
              </a:buClr>
              <a:buSzPct val="120000"/>
              <a:buFont typeface="Courier New" pitchFamily="49" charset="0"/>
              <a:buChar char="-"/>
              <a:defRPr sz="1667">
                <a:solidFill>
                  <a:schemeClr val="accent5"/>
                </a:solidFill>
                <a:latin typeface="+mn-lt"/>
                <a:cs typeface="Rubik Light" pitchFamily="2" charset="-79"/>
              </a:defRPr>
            </a:lvl2pPr>
            <a:lvl3pPr>
              <a:lnSpc>
                <a:spcPct val="100000"/>
              </a:lnSpc>
              <a:buClr>
                <a:schemeClr val="accent1"/>
              </a:buClr>
              <a:buSzPct val="120000"/>
              <a:buFont typeface="Arial" pitchFamily="34" charset="0"/>
              <a:buChar char="•"/>
              <a:defRPr sz="1667">
                <a:solidFill>
                  <a:schemeClr val="accent5"/>
                </a:solidFill>
                <a:latin typeface="+mn-lt"/>
                <a:cs typeface="Rubik Light" pitchFamily="2" charset="-79"/>
              </a:defRPr>
            </a:lvl3pPr>
            <a:lvl4pPr>
              <a:lnSpc>
                <a:spcPct val="100000"/>
              </a:lnSpc>
              <a:buClr>
                <a:schemeClr val="accent1"/>
              </a:buClr>
              <a:buSzPct val="120000"/>
              <a:buFont typeface="Courier New" pitchFamily="49" charset="0"/>
              <a:buChar char="-"/>
              <a:defRPr sz="1667">
                <a:solidFill>
                  <a:schemeClr val="accent5"/>
                </a:solidFill>
                <a:latin typeface="+mn-lt"/>
                <a:cs typeface="Rubik Light" pitchFamily="2" charset="-79"/>
              </a:defRPr>
            </a:lvl4pPr>
            <a:lvl5pPr>
              <a:lnSpc>
                <a:spcPct val="100000"/>
              </a:lnSpc>
              <a:buClr>
                <a:schemeClr val="accent1"/>
              </a:buClr>
              <a:buSzPct val="120000"/>
              <a:buFont typeface="Arial" pitchFamily="34" charset="0"/>
              <a:buChar char="•"/>
              <a:defRPr sz="1667">
                <a:solidFill>
                  <a:schemeClr val="accent5"/>
                </a:solidFill>
                <a:latin typeface="+mn-lt"/>
                <a:cs typeface="Rubik Light" pitchFamily="2" charset="-79"/>
              </a:defRPr>
            </a:lvl5pPr>
            <a:lvl6pPr>
              <a:lnSpc>
                <a:spcPct val="100000"/>
              </a:lnSpc>
              <a:defRPr sz="1667"/>
            </a:lvl6pPr>
            <a:lvl7pPr>
              <a:lnSpc>
                <a:spcPct val="100000"/>
              </a:lnSpc>
              <a:defRPr sz="1667"/>
            </a:lvl7pPr>
            <a:lvl8pPr>
              <a:lnSpc>
                <a:spcPct val="100000"/>
              </a:lnSpc>
              <a:defRPr/>
            </a:lvl8pPr>
          </a:lstStyle>
          <a:p>
            <a:pPr lvl="0"/>
            <a:r>
              <a:rPr lang="da-DK" dirty="0"/>
              <a:t>1. niveau</a:t>
            </a:r>
          </a:p>
          <a:p>
            <a:pPr lvl="1"/>
            <a:r>
              <a:rPr lang="da-DK" dirty="0"/>
              <a:t>2. niveau</a:t>
            </a:r>
          </a:p>
          <a:p>
            <a:pPr lvl="2"/>
            <a:r>
              <a:rPr lang="da-DK" dirty="0"/>
              <a:t>3. niveau</a:t>
            </a:r>
          </a:p>
          <a:p>
            <a:pPr lvl="3"/>
            <a:r>
              <a:rPr lang="da-DK" dirty="0"/>
              <a:t>4. niveau</a:t>
            </a:r>
          </a:p>
          <a:p>
            <a:pPr lvl="4"/>
            <a:r>
              <a:rPr lang="da-DK" dirty="0"/>
              <a:t>5. niveau</a:t>
            </a:r>
          </a:p>
          <a:p>
            <a:pPr lvl="5"/>
            <a:r>
              <a:rPr lang="da-DK" dirty="0"/>
              <a:t>6. niveau</a:t>
            </a:r>
          </a:p>
          <a:p>
            <a:pPr lvl="6"/>
            <a:r>
              <a:rPr lang="da-DK" dirty="0"/>
              <a:t>7. niveau</a:t>
            </a:r>
          </a:p>
          <a:p>
            <a:pPr lvl="7"/>
            <a:r>
              <a:rPr lang="da-DK" dirty="0"/>
              <a:t>8. niveau</a:t>
            </a:r>
          </a:p>
        </p:txBody>
      </p:sp>
      <p:pic>
        <p:nvPicPr>
          <p:cNvPr id="1026" name="Picture 2" descr="C:\__BRO-KOMMUNIKATION\KUNDER\Dansk Lønsikring\PPskabelon\di-lysegraa.emf"/>
          <p:cNvPicPr>
            <a:picLocks noChangeAspect="1" noChangeArrowheads="1"/>
          </p:cNvPicPr>
          <p:nvPr userDrawn="1"/>
        </p:nvPicPr>
        <p:blipFill>
          <a:blip r:embed="rId2" cstate="print"/>
          <a:stretch>
            <a:fillRect/>
          </a:stretch>
        </p:blipFill>
        <p:spPr bwMode="auto">
          <a:xfrm>
            <a:off x="7524339" y="5160380"/>
            <a:ext cx="1178537" cy="217400"/>
          </a:xfrm>
          <a:prstGeom prst="rect">
            <a:avLst/>
          </a:prstGeom>
          <a:noFill/>
        </p:spPr>
      </p:pic>
    </p:spTree>
    <p:extLst>
      <p:ext uri="{BB962C8B-B14F-4D97-AF65-F5344CB8AC3E}">
        <p14:creationId xmlns:p14="http://schemas.microsoft.com/office/powerpoint/2010/main" val="355660930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917">
                <a:solidFill>
                  <a:schemeClr val="accent1"/>
                </a:solidFill>
                <a:latin typeface="+mj-lt"/>
                <a:cs typeface="Rubik" pitchFamily="2" charset="-79"/>
              </a:defRPr>
            </a:lvl1pPr>
          </a:lstStyle>
          <a:p>
            <a:r>
              <a:rPr lang="da-DK" dirty="0"/>
              <a:t>Titel</a:t>
            </a:r>
          </a:p>
        </p:txBody>
      </p:sp>
      <p:sp>
        <p:nvSpPr>
          <p:cNvPr id="7" name="Pladsholder til tekst 6"/>
          <p:cNvSpPr>
            <a:spLocks noGrp="1"/>
          </p:cNvSpPr>
          <p:nvPr>
            <p:ph type="body" sz="quarter" idx="10" hasCustomPrompt="1"/>
          </p:nvPr>
        </p:nvSpPr>
        <p:spPr>
          <a:xfrm>
            <a:off x="461302" y="1336420"/>
            <a:ext cx="8215154" cy="3528392"/>
          </a:xfrm>
        </p:spPr>
        <p:txBody>
          <a:bodyPr wrap="square" lIns="90000" numCol="1">
            <a:noAutofit/>
          </a:bodyPr>
          <a:lstStyle>
            <a:lvl1pPr marL="0" indent="0">
              <a:lnSpc>
                <a:spcPct val="100000"/>
              </a:lnSpc>
              <a:spcBef>
                <a:spcPts val="0"/>
              </a:spcBef>
              <a:spcAft>
                <a:spcPts val="1000"/>
              </a:spcAft>
              <a:buNone/>
              <a:defRPr sz="1667" baseline="0">
                <a:solidFill>
                  <a:schemeClr val="accent5"/>
                </a:solidFill>
                <a:latin typeface="+mn-lt"/>
                <a:cs typeface="Rubik Light" pitchFamily="2" charset="-79"/>
              </a:defRPr>
            </a:lvl1pPr>
            <a:lvl2pPr>
              <a:lnSpc>
                <a:spcPts val="2083"/>
              </a:lnSpc>
              <a:buNone/>
              <a:defRPr sz="2083"/>
            </a:lvl2pPr>
            <a:lvl3pPr>
              <a:lnSpc>
                <a:spcPts val="2083"/>
              </a:lnSpc>
              <a:buNone/>
              <a:defRPr sz="2083"/>
            </a:lvl3pPr>
            <a:lvl4pPr>
              <a:lnSpc>
                <a:spcPts val="2083"/>
              </a:lnSpc>
              <a:buNone/>
              <a:defRPr sz="2083"/>
            </a:lvl4pPr>
            <a:lvl5pPr>
              <a:lnSpc>
                <a:spcPts val="2083"/>
              </a:lnSpc>
              <a:buNone/>
              <a:defRPr sz="2083"/>
            </a:lvl5pPr>
          </a:lstStyle>
          <a:p>
            <a:pPr lvl="0"/>
            <a:r>
              <a:rPr lang="da-DK" dirty="0"/>
              <a:t>Tekst</a:t>
            </a:r>
          </a:p>
        </p:txBody>
      </p:sp>
      <p:pic>
        <p:nvPicPr>
          <p:cNvPr id="6" name="Picture 2" descr="C:\__BRO-KOMMUNIKATION\KUNDER\Dansk Lønsikring\PPskabelon\di-lysegraa.emf"/>
          <p:cNvPicPr>
            <a:picLocks noChangeAspect="1" noChangeArrowheads="1"/>
          </p:cNvPicPr>
          <p:nvPr userDrawn="1"/>
        </p:nvPicPr>
        <p:blipFill>
          <a:blip r:embed="rId2" cstate="print"/>
          <a:stretch>
            <a:fillRect/>
          </a:stretch>
        </p:blipFill>
        <p:spPr bwMode="auto">
          <a:xfrm>
            <a:off x="7524339" y="5160380"/>
            <a:ext cx="1178537" cy="217400"/>
          </a:xfrm>
          <a:prstGeom prst="rect">
            <a:avLst/>
          </a:prstGeom>
          <a:noFill/>
        </p:spPr>
      </p:pic>
    </p:spTree>
    <p:extLst>
      <p:ext uri="{BB962C8B-B14F-4D97-AF65-F5344CB8AC3E}">
        <p14:creationId xmlns:p14="http://schemas.microsoft.com/office/powerpoint/2010/main" val="183862205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m. bille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573828"/>
            <a:ext cx="8229600" cy="627489"/>
          </a:xfrm>
        </p:spPr>
        <p:txBody>
          <a:bodyPr/>
          <a:lstStyle>
            <a:lvl1pPr>
              <a:defRPr sz="2917">
                <a:solidFill>
                  <a:schemeClr val="accent1"/>
                </a:solidFill>
                <a:latin typeface="+mj-lt"/>
                <a:cs typeface="Rubik" pitchFamily="2" charset="-79"/>
              </a:defRPr>
            </a:lvl1pPr>
          </a:lstStyle>
          <a:p>
            <a:r>
              <a:rPr lang="da-DK" dirty="0"/>
              <a:t>Titel</a:t>
            </a:r>
          </a:p>
        </p:txBody>
      </p:sp>
      <p:sp>
        <p:nvSpPr>
          <p:cNvPr id="7" name="Pladsholder til tekst 6"/>
          <p:cNvSpPr>
            <a:spLocks noGrp="1"/>
          </p:cNvSpPr>
          <p:nvPr>
            <p:ph type="body" sz="quarter" idx="10" hasCustomPrompt="1"/>
          </p:nvPr>
        </p:nvSpPr>
        <p:spPr>
          <a:xfrm>
            <a:off x="461302" y="1336420"/>
            <a:ext cx="3960000" cy="3528392"/>
          </a:xfrm>
        </p:spPr>
        <p:txBody>
          <a:bodyPr wrap="square" lIns="90000" numCol="1">
            <a:noAutofit/>
          </a:bodyPr>
          <a:lstStyle>
            <a:lvl1pPr marL="0" indent="0">
              <a:lnSpc>
                <a:spcPct val="100000"/>
              </a:lnSpc>
              <a:spcBef>
                <a:spcPts val="0"/>
              </a:spcBef>
              <a:spcAft>
                <a:spcPts val="1000"/>
              </a:spcAft>
              <a:buNone/>
              <a:defRPr sz="1667" baseline="0">
                <a:solidFill>
                  <a:schemeClr val="accent5"/>
                </a:solidFill>
                <a:latin typeface="+mn-lt"/>
                <a:cs typeface="Rubik Light" pitchFamily="2" charset="-79"/>
              </a:defRPr>
            </a:lvl1pPr>
            <a:lvl2pPr>
              <a:lnSpc>
                <a:spcPts val="2083"/>
              </a:lnSpc>
              <a:buNone/>
              <a:defRPr sz="2083"/>
            </a:lvl2pPr>
            <a:lvl3pPr>
              <a:lnSpc>
                <a:spcPts val="2083"/>
              </a:lnSpc>
              <a:buNone/>
              <a:defRPr sz="2083"/>
            </a:lvl3pPr>
            <a:lvl4pPr>
              <a:lnSpc>
                <a:spcPts val="2083"/>
              </a:lnSpc>
              <a:buNone/>
              <a:defRPr sz="2083"/>
            </a:lvl4pPr>
            <a:lvl5pPr>
              <a:lnSpc>
                <a:spcPts val="2083"/>
              </a:lnSpc>
              <a:buNone/>
              <a:defRPr sz="2083"/>
            </a:lvl5pPr>
          </a:lstStyle>
          <a:p>
            <a:pPr lvl="0"/>
            <a:r>
              <a:rPr lang="da-DK" dirty="0"/>
              <a:t>Tekst</a:t>
            </a:r>
          </a:p>
        </p:txBody>
      </p:sp>
      <p:pic>
        <p:nvPicPr>
          <p:cNvPr id="6" name="Picture 2" descr="C:\__BRO-KOMMUNIKATION\KUNDER\Dansk Lønsikring\PPskabelon\di-lysegraa.emf"/>
          <p:cNvPicPr>
            <a:picLocks noChangeAspect="1" noChangeArrowheads="1"/>
          </p:cNvPicPr>
          <p:nvPr userDrawn="1"/>
        </p:nvPicPr>
        <p:blipFill>
          <a:blip r:embed="rId2" cstate="print"/>
          <a:stretch>
            <a:fillRect/>
          </a:stretch>
        </p:blipFill>
        <p:spPr bwMode="auto">
          <a:xfrm>
            <a:off x="7524339" y="5160380"/>
            <a:ext cx="1178537" cy="217400"/>
          </a:xfrm>
          <a:prstGeom prst="rect">
            <a:avLst/>
          </a:prstGeom>
          <a:noFill/>
        </p:spPr>
      </p:pic>
      <p:sp>
        <p:nvSpPr>
          <p:cNvPr id="8" name="Pladsholder til billede 7"/>
          <p:cNvSpPr>
            <a:spLocks noGrp="1"/>
          </p:cNvSpPr>
          <p:nvPr>
            <p:ph type="pic" sz="quarter" idx="11"/>
          </p:nvPr>
        </p:nvSpPr>
        <p:spPr>
          <a:xfrm>
            <a:off x="4726800" y="1336420"/>
            <a:ext cx="3960000" cy="3529012"/>
          </a:xfrm>
        </p:spPr>
        <p:txBody>
          <a:bodyPr/>
          <a:lstStyle/>
          <a:p>
            <a:endParaRPr lang="da-DK"/>
          </a:p>
        </p:txBody>
      </p:sp>
    </p:spTree>
    <p:extLst>
      <p:ext uri="{BB962C8B-B14F-4D97-AF65-F5344CB8AC3E}">
        <p14:creationId xmlns:p14="http://schemas.microsoft.com/office/powerpoint/2010/main" val="209116437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lede - breaker">
    <p:spTree>
      <p:nvGrpSpPr>
        <p:cNvPr id="1" name=""/>
        <p:cNvGrpSpPr/>
        <p:nvPr/>
      </p:nvGrpSpPr>
      <p:grpSpPr>
        <a:xfrm>
          <a:off x="0" y="0"/>
          <a:ext cx="0" cy="0"/>
          <a:chOff x="0" y="0"/>
          <a:chExt cx="0" cy="0"/>
        </a:xfrm>
      </p:grpSpPr>
      <p:sp>
        <p:nvSpPr>
          <p:cNvPr id="3" name="Pladsholder til billede 2"/>
          <p:cNvSpPr>
            <a:spLocks noGrp="1"/>
          </p:cNvSpPr>
          <p:nvPr>
            <p:ph type="pic" sz="quarter" idx="10"/>
          </p:nvPr>
        </p:nvSpPr>
        <p:spPr>
          <a:xfrm>
            <a:off x="0" y="0"/>
            <a:ext cx="9144000" cy="5715000"/>
          </a:xfrm>
        </p:spPr>
        <p:txBody>
          <a:bodyPr/>
          <a:lstStyle/>
          <a:p>
            <a:r>
              <a:rPr lang="da-DK"/>
              <a:t>Klik på ikonet for at tilføje et billede</a:t>
            </a:r>
          </a:p>
        </p:txBody>
      </p:sp>
    </p:spTree>
    <p:extLst>
      <p:ext uri="{BB962C8B-B14F-4D97-AF65-F5344CB8AC3E}">
        <p14:creationId xmlns:p14="http://schemas.microsoft.com/office/powerpoint/2010/main" val="150826197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reaker grøn">
    <p:spTree>
      <p:nvGrpSpPr>
        <p:cNvPr id="1" name=""/>
        <p:cNvGrpSpPr/>
        <p:nvPr/>
      </p:nvGrpSpPr>
      <p:grpSpPr>
        <a:xfrm>
          <a:off x="0" y="0"/>
          <a:ext cx="0" cy="0"/>
          <a:chOff x="0" y="0"/>
          <a:chExt cx="0" cy="0"/>
        </a:xfrm>
      </p:grpSpPr>
      <p:sp>
        <p:nvSpPr>
          <p:cNvPr id="4" name="Rektangel 3"/>
          <p:cNvSpPr/>
          <p:nvPr/>
        </p:nvSpPr>
        <p:spPr>
          <a:xfrm>
            <a:off x="0" y="0"/>
            <a:ext cx="9144000" cy="5715000"/>
          </a:xfrm>
          <a:prstGeom prst="rect">
            <a:avLst/>
          </a:prstGeom>
          <a:solidFill>
            <a:schemeClr val="accent1"/>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dirty="0">
              <a:solidFill>
                <a:srgbClr val="F7479B"/>
              </a:solidFill>
            </a:endParaRPr>
          </a:p>
        </p:txBody>
      </p:sp>
      <p:sp>
        <p:nvSpPr>
          <p:cNvPr id="7" name="Titel 6"/>
          <p:cNvSpPr>
            <a:spLocks noGrp="1"/>
          </p:cNvSpPr>
          <p:nvPr>
            <p:ph type="title" hasCustomPrompt="1"/>
          </p:nvPr>
        </p:nvSpPr>
        <p:spPr>
          <a:xfrm>
            <a:off x="1727684" y="1561356"/>
            <a:ext cx="5688632" cy="2592288"/>
          </a:xfrm>
          <a:effectLst/>
        </p:spPr>
        <p:txBody>
          <a:bodyPr anchor="ctr" anchorCtr="0">
            <a:noAutofit/>
          </a:bodyPr>
          <a:lstStyle>
            <a:lvl1pPr marL="0" marR="0" indent="0" algn="ctr" defTabSz="761970" rtl="0" eaLnBrk="1" fontAlgn="auto" latinLnBrk="0" hangingPunct="1">
              <a:lnSpc>
                <a:spcPct val="100000"/>
              </a:lnSpc>
              <a:spcBef>
                <a:spcPct val="0"/>
              </a:spcBef>
              <a:spcAft>
                <a:spcPts val="0"/>
              </a:spcAft>
              <a:buClrTx/>
              <a:buSzTx/>
              <a:buFontTx/>
              <a:buNone/>
              <a:tabLst/>
              <a:defRPr lang="en-US" sz="2917" smtClean="0">
                <a:solidFill>
                  <a:schemeClr val="bg1"/>
                </a:solidFill>
                <a:latin typeface="+mj-lt"/>
              </a:defRPr>
            </a:lvl1pPr>
          </a:lstStyle>
          <a:p>
            <a:r>
              <a:rPr lang="en-US" dirty="0" err="1"/>
              <a:t>Tekst</a:t>
            </a:r>
            <a:endParaRPr lang="da-DK" dirty="0"/>
          </a:p>
        </p:txBody>
      </p:sp>
    </p:spTree>
    <p:extLst>
      <p:ext uri="{BB962C8B-B14F-4D97-AF65-F5344CB8AC3E}">
        <p14:creationId xmlns:p14="http://schemas.microsoft.com/office/powerpoint/2010/main" val="326329663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reaker violet">
    <p:spTree>
      <p:nvGrpSpPr>
        <p:cNvPr id="1" name=""/>
        <p:cNvGrpSpPr/>
        <p:nvPr/>
      </p:nvGrpSpPr>
      <p:grpSpPr>
        <a:xfrm>
          <a:off x="0" y="0"/>
          <a:ext cx="0" cy="0"/>
          <a:chOff x="0" y="0"/>
          <a:chExt cx="0" cy="0"/>
        </a:xfrm>
      </p:grpSpPr>
      <p:sp>
        <p:nvSpPr>
          <p:cNvPr id="4" name="Rektangel 3"/>
          <p:cNvSpPr/>
          <p:nvPr/>
        </p:nvSpPr>
        <p:spPr>
          <a:xfrm>
            <a:off x="0" y="0"/>
            <a:ext cx="9144000" cy="5715000"/>
          </a:xfrm>
          <a:prstGeom prst="rect">
            <a:avLst/>
          </a:prstGeom>
          <a:solidFill>
            <a:schemeClr val="accent2"/>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dirty="0">
              <a:solidFill>
                <a:srgbClr val="F7479B"/>
              </a:solidFill>
            </a:endParaRPr>
          </a:p>
        </p:txBody>
      </p:sp>
      <p:sp>
        <p:nvSpPr>
          <p:cNvPr id="7" name="Titel 6"/>
          <p:cNvSpPr>
            <a:spLocks noGrp="1"/>
          </p:cNvSpPr>
          <p:nvPr>
            <p:ph type="title" hasCustomPrompt="1"/>
          </p:nvPr>
        </p:nvSpPr>
        <p:spPr>
          <a:xfrm>
            <a:off x="1727684" y="1561356"/>
            <a:ext cx="5688632" cy="2592288"/>
          </a:xfrm>
          <a:effectLst/>
        </p:spPr>
        <p:txBody>
          <a:bodyPr anchor="ctr" anchorCtr="0">
            <a:noAutofit/>
          </a:bodyPr>
          <a:lstStyle>
            <a:lvl1pPr marL="0" marR="0" indent="0" algn="ctr" defTabSz="761970" rtl="0" eaLnBrk="1" fontAlgn="auto" latinLnBrk="0" hangingPunct="1">
              <a:lnSpc>
                <a:spcPct val="100000"/>
              </a:lnSpc>
              <a:spcBef>
                <a:spcPct val="0"/>
              </a:spcBef>
              <a:spcAft>
                <a:spcPts val="0"/>
              </a:spcAft>
              <a:buClrTx/>
              <a:buSzTx/>
              <a:buFontTx/>
              <a:buNone/>
              <a:tabLst/>
              <a:defRPr lang="en-US" sz="2917" smtClean="0">
                <a:solidFill>
                  <a:schemeClr val="bg1"/>
                </a:solidFill>
              </a:defRPr>
            </a:lvl1pPr>
          </a:lstStyle>
          <a:p>
            <a:r>
              <a:rPr lang="en-US" dirty="0" err="1"/>
              <a:t>Tekst</a:t>
            </a:r>
            <a:endParaRPr lang="da-DK" dirty="0"/>
          </a:p>
        </p:txBody>
      </p:sp>
    </p:spTree>
    <p:extLst>
      <p:ext uri="{BB962C8B-B14F-4D97-AF65-F5344CB8AC3E}">
        <p14:creationId xmlns:p14="http://schemas.microsoft.com/office/powerpoint/2010/main" val="52321494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reaker creme">
    <p:spTree>
      <p:nvGrpSpPr>
        <p:cNvPr id="1" name=""/>
        <p:cNvGrpSpPr/>
        <p:nvPr/>
      </p:nvGrpSpPr>
      <p:grpSpPr>
        <a:xfrm>
          <a:off x="0" y="0"/>
          <a:ext cx="0" cy="0"/>
          <a:chOff x="0" y="0"/>
          <a:chExt cx="0" cy="0"/>
        </a:xfrm>
      </p:grpSpPr>
      <p:sp>
        <p:nvSpPr>
          <p:cNvPr id="4" name="Rektangel 3"/>
          <p:cNvSpPr/>
          <p:nvPr/>
        </p:nvSpPr>
        <p:spPr>
          <a:xfrm>
            <a:off x="0" y="0"/>
            <a:ext cx="9144000" cy="5715000"/>
          </a:xfrm>
          <a:prstGeom prst="rect">
            <a:avLst/>
          </a:prstGeom>
          <a:solidFill>
            <a:schemeClr val="accent3"/>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dirty="0">
              <a:solidFill>
                <a:srgbClr val="F7479B"/>
              </a:solidFill>
            </a:endParaRPr>
          </a:p>
        </p:txBody>
      </p:sp>
      <p:sp>
        <p:nvSpPr>
          <p:cNvPr id="7" name="Titel 6"/>
          <p:cNvSpPr>
            <a:spLocks noGrp="1"/>
          </p:cNvSpPr>
          <p:nvPr>
            <p:ph type="title" hasCustomPrompt="1"/>
          </p:nvPr>
        </p:nvSpPr>
        <p:spPr>
          <a:xfrm>
            <a:off x="1727684" y="1561356"/>
            <a:ext cx="5688632" cy="2592288"/>
          </a:xfrm>
          <a:effectLst/>
        </p:spPr>
        <p:txBody>
          <a:bodyPr anchor="ctr" anchorCtr="0">
            <a:noAutofit/>
          </a:bodyPr>
          <a:lstStyle>
            <a:lvl1pPr marL="0" marR="0" indent="0" algn="ctr" defTabSz="761970" rtl="0" eaLnBrk="1" fontAlgn="auto" latinLnBrk="0" hangingPunct="1">
              <a:lnSpc>
                <a:spcPct val="100000"/>
              </a:lnSpc>
              <a:spcBef>
                <a:spcPct val="0"/>
              </a:spcBef>
              <a:spcAft>
                <a:spcPts val="0"/>
              </a:spcAft>
              <a:buClrTx/>
              <a:buSzTx/>
              <a:buFontTx/>
              <a:buNone/>
              <a:tabLst/>
              <a:defRPr lang="en-US" sz="2917" smtClean="0">
                <a:solidFill>
                  <a:schemeClr val="accent2"/>
                </a:solidFill>
              </a:defRPr>
            </a:lvl1pPr>
          </a:lstStyle>
          <a:p>
            <a:r>
              <a:rPr lang="en-US" dirty="0" err="1"/>
              <a:t>Tekst</a:t>
            </a:r>
            <a:endParaRPr lang="da-DK" dirty="0"/>
          </a:p>
        </p:txBody>
      </p:sp>
    </p:spTree>
    <p:extLst>
      <p:ext uri="{BB962C8B-B14F-4D97-AF65-F5344CB8AC3E}">
        <p14:creationId xmlns:p14="http://schemas.microsoft.com/office/powerpoint/2010/main" val="429398419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reaker grå">
    <p:spTree>
      <p:nvGrpSpPr>
        <p:cNvPr id="1" name=""/>
        <p:cNvGrpSpPr/>
        <p:nvPr/>
      </p:nvGrpSpPr>
      <p:grpSpPr>
        <a:xfrm>
          <a:off x="0" y="0"/>
          <a:ext cx="0" cy="0"/>
          <a:chOff x="0" y="0"/>
          <a:chExt cx="0" cy="0"/>
        </a:xfrm>
      </p:grpSpPr>
      <p:sp>
        <p:nvSpPr>
          <p:cNvPr id="4" name="Rektangel 3"/>
          <p:cNvSpPr/>
          <p:nvPr/>
        </p:nvSpPr>
        <p:spPr>
          <a:xfrm>
            <a:off x="0" y="0"/>
            <a:ext cx="9144000" cy="5715000"/>
          </a:xfrm>
          <a:prstGeom prst="rect">
            <a:avLst/>
          </a:prstGeom>
          <a:solidFill>
            <a:schemeClr val="tx2"/>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dirty="0">
              <a:solidFill>
                <a:srgbClr val="F7479B"/>
              </a:solidFill>
            </a:endParaRPr>
          </a:p>
        </p:txBody>
      </p:sp>
      <p:sp>
        <p:nvSpPr>
          <p:cNvPr id="7" name="Titel 6"/>
          <p:cNvSpPr>
            <a:spLocks noGrp="1"/>
          </p:cNvSpPr>
          <p:nvPr>
            <p:ph type="title" hasCustomPrompt="1"/>
          </p:nvPr>
        </p:nvSpPr>
        <p:spPr>
          <a:xfrm>
            <a:off x="1727684" y="1561356"/>
            <a:ext cx="5688632" cy="2592288"/>
          </a:xfrm>
          <a:effectLst/>
        </p:spPr>
        <p:txBody>
          <a:bodyPr anchor="ctr" anchorCtr="0">
            <a:noAutofit/>
          </a:bodyPr>
          <a:lstStyle>
            <a:lvl1pPr marL="0" marR="0" indent="0" algn="ctr" defTabSz="761970" rtl="0" eaLnBrk="1" fontAlgn="auto" latinLnBrk="0" hangingPunct="1">
              <a:lnSpc>
                <a:spcPct val="100000"/>
              </a:lnSpc>
              <a:spcBef>
                <a:spcPct val="0"/>
              </a:spcBef>
              <a:spcAft>
                <a:spcPts val="0"/>
              </a:spcAft>
              <a:buClrTx/>
              <a:buSzTx/>
              <a:buFontTx/>
              <a:buNone/>
              <a:tabLst/>
              <a:defRPr lang="en-US" sz="2917" smtClean="0">
                <a:solidFill>
                  <a:schemeClr val="bg1"/>
                </a:solidFill>
                <a:latin typeface="+mj-lt"/>
              </a:defRPr>
            </a:lvl1pPr>
          </a:lstStyle>
          <a:p>
            <a:r>
              <a:rPr lang="en-US" dirty="0" err="1"/>
              <a:t>Tekst</a:t>
            </a:r>
            <a:endParaRPr lang="da-DK" dirty="0"/>
          </a:p>
        </p:txBody>
      </p:sp>
    </p:spTree>
    <p:extLst>
      <p:ext uri="{BB962C8B-B14F-4D97-AF65-F5344CB8AC3E}">
        <p14:creationId xmlns:p14="http://schemas.microsoft.com/office/powerpoint/2010/main" val="167497025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573828"/>
            <a:ext cx="8229600" cy="627489"/>
          </a:xfrm>
          <a:prstGeom prst="rect">
            <a:avLst/>
          </a:prstGeom>
        </p:spPr>
        <p:txBody>
          <a:bodyPr vert="horz" wrap="square" lIns="91440" tIns="45720" rIns="91440" bIns="45720" rtlCol="0" anchor="t" anchorCtr="0">
            <a:noAutofit/>
          </a:bodyPr>
          <a:lstStyle/>
          <a:p>
            <a:r>
              <a:rPr lang="da-DK" dirty="0"/>
              <a:t>Titel</a:t>
            </a:r>
          </a:p>
        </p:txBody>
      </p:sp>
      <p:sp>
        <p:nvSpPr>
          <p:cNvPr id="3" name="Pladsholder til tekst 2"/>
          <p:cNvSpPr>
            <a:spLocks noGrp="1"/>
          </p:cNvSpPr>
          <p:nvPr>
            <p:ph type="body" idx="1"/>
          </p:nvPr>
        </p:nvSpPr>
        <p:spPr>
          <a:xfrm>
            <a:off x="457200" y="1336420"/>
            <a:ext cx="8229600" cy="3528392"/>
          </a:xfrm>
          <a:prstGeom prst="rect">
            <a:avLst/>
          </a:prstGeom>
        </p:spPr>
        <p:txBody>
          <a:bodyPr vert="horz" lIns="91440" tIns="45720" rIns="91440" bIns="45720" rtlCol="0" anchor="ctr" anchorCtr="0">
            <a:noAutofit/>
          </a:bodyPr>
          <a:lstStyle/>
          <a:p>
            <a:pPr lvl="0"/>
            <a:r>
              <a:rPr lang="da-DK" dirty="0"/>
              <a:t>Første</a:t>
            </a:r>
          </a:p>
          <a:p>
            <a:pPr lvl="1"/>
            <a:r>
              <a:rPr lang="da-DK" dirty="0"/>
              <a:t>Anden</a:t>
            </a:r>
          </a:p>
          <a:p>
            <a:pPr lvl="2"/>
            <a:r>
              <a:rPr lang="da-DK" dirty="0"/>
              <a:t>Tredje</a:t>
            </a:r>
          </a:p>
          <a:p>
            <a:pPr lvl="3"/>
            <a:r>
              <a:rPr lang="da-DK" dirty="0"/>
              <a:t>Fjerde</a:t>
            </a:r>
          </a:p>
          <a:p>
            <a:pPr lvl="4"/>
            <a:r>
              <a:rPr lang="da-DK" dirty="0"/>
              <a:t>Femte</a:t>
            </a:r>
          </a:p>
          <a:p>
            <a:pPr lvl="5"/>
            <a:r>
              <a:rPr lang="da-DK" dirty="0"/>
              <a:t>Sjette</a:t>
            </a:r>
          </a:p>
          <a:p>
            <a:pPr lvl="6"/>
            <a:r>
              <a:rPr lang="da-DK" dirty="0"/>
              <a:t>Syvende</a:t>
            </a:r>
          </a:p>
          <a:p>
            <a:pPr lvl="7"/>
            <a:r>
              <a:rPr lang="da-DK" dirty="0"/>
              <a:t>Ottende</a:t>
            </a:r>
          </a:p>
        </p:txBody>
      </p:sp>
    </p:spTree>
    <p:extLst>
      <p:ext uri="{BB962C8B-B14F-4D97-AF65-F5344CB8AC3E}">
        <p14:creationId xmlns:p14="http://schemas.microsoft.com/office/powerpoint/2010/main" val="40805944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hf sldNum="0" hdr="0" ftr="0" dt="0"/>
  <p:txStyles>
    <p:titleStyle>
      <a:lvl1pPr algn="l" defTabSz="761970" rtl="0" eaLnBrk="1" latinLnBrk="0" hangingPunct="1">
        <a:spcBef>
          <a:spcPct val="0"/>
        </a:spcBef>
        <a:buNone/>
        <a:defRPr sz="2917" b="1" kern="1200" cap="none" baseline="0">
          <a:solidFill>
            <a:schemeClr val="accent1"/>
          </a:solidFill>
          <a:latin typeface="+mj-lt"/>
          <a:ea typeface="Tahoma" pitchFamily="34" charset="0"/>
          <a:cs typeface="Rubik" pitchFamily="2" charset="-79"/>
        </a:defRPr>
      </a:lvl1pPr>
    </p:titleStyle>
    <p:bodyStyle>
      <a:lvl1pPr marL="179993" indent="-179993" algn="l" defTabSz="761970" rtl="0" eaLnBrk="1" latinLnBrk="0" hangingPunct="1">
        <a:lnSpc>
          <a:spcPct val="100000"/>
        </a:lnSpc>
        <a:spcBef>
          <a:spcPts val="500"/>
        </a:spcBef>
        <a:spcAft>
          <a:spcPts val="0"/>
        </a:spcAft>
        <a:buClr>
          <a:schemeClr val="accent1"/>
        </a:buClr>
        <a:buSzPct val="100000"/>
        <a:buFont typeface="Arial" pitchFamily="34" charset="0"/>
        <a:buChar char="•"/>
        <a:defRPr sz="1667" kern="1200">
          <a:solidFill>
            <a:schemeClr val="accent5"/>
          </a:solidFill>
          <a:latin typeface="+mn-lt"/>
          <a:ea typeface="Tahoma" pitchFamily="34" charset="0"/>
          <a:cs typeface="Rubik Light" pitchFamily="2" charset="-79"/>
        </a:defRPr>
      </a:lvl1pPr>
      <a:lvl2pPr marL="389984" indent="-179993" algn="l" defTabSz="761970" rtl="0" eaLnBrk="1" latinLnBrk="0" hangingPunct="1">
        <a:lnSpc>
          <a:spcPct val="100000"/>
        </a:lnSpc>
        <a:spcBef>
          <a:spcPts val="500"/>
        </a:spcBef>
        <a:spcAft>
          <a:spcPts val="0"/>
        </a:spcAft>
        <a:buClr>
          <a:schemeClr val="accent1"/>
        </a:buClr>
        <a:buSzPct val="100000"/>
        <a:buFont typeface="Courier New" pitchFamily="49" charset="0"/>
        <a:buChar char="-"/>
        <a:defRPr sz="1667" kern="1200" baseline="0">
          <a:solidFill>
            <a:schemeClr val="accent5"/>
          </a:solidFill>
          <a:latin typeface="+mn-lt"/>
          <a:ea typeface="Tahoma" pitchFamily="34" charset="0"/>
          <a:cs typeface="Rubik Light" pitchFamily="2" charset="-79"/>
        </a:defRPr>
      </a:lvl2pPr>
      <a:lvl3pPr marL="599976" indent="-179993" algn="l" defTabSz="761970" rtl="0" eaLnBrk="1" latinLnBrk="0" hangingPunct="1">
        <a:lnSpc>
          <a:spcPct val="100000"/>
        </a:lnSpc>
        <a:spcBef>
          <a:spcPts val="500"/>
        </a:spcBef>
        <a:spcAft>
          <a:spcPts val="0"/>
        </a:spcAft>
        <a:buClr>
          <a:schemeClr val="accent1"/>
        </a:buClr>
        <a:buSzPct val="100000"/>
        <a:buFont typeface="Arial" pitchFamily="34" charset="0"/>
        <a:buChar char="•"/>
        <a:defRPr sz="1667" kern="1200">
          <a:solidFill>
            <a:schemeClr val="accent5"/>
          </a:solidFill>
          <a:latin typeface="+mn-lt"/>
          <a:ea typeface="Tahoma" pitchFamily="34" charset="0"/>
          <a:cs typeface="Rubik Light" pitchFamily="2" charset="-79"/>
        </a:defRPr>
      </a:lvl3pPr>
      <a:lvl4pPr marL="809968" indent="-179993" algn="l" defTabSz="761970" rtl="0" eaLnBrk="1" latinLnBrk="0" hangingPunct="1">
        <a:lnSpc>
          <a:spcPct val="100000"/>
        </a:lnSpc>
        <a:spcBef>
          <a:spcPts val="500"/>
        </a:spcBef>
        <a:spcAft>
          <a:spcPts val="0"/>
        </a:spcAft>
        <a:buClr>
          <a:schemeClr val="accent1"/>
        </a:buClr>
        <a:buSzPct val="100000"/>
        <a:buFont typeface="Courier New" pitchFamily="49" charset="0"/>
        <a:buChar char="-"/>
        <a:defRPr sz="1667" kern="1200">
          <a:solidFill>
            <a:schemeClr val="accent5"/>
          </a:solidFill>
          <a:latin typeface="+mn-lt"/>
          <a:ea typeface="Tahoma" pitchFamily="34" charset="0"/>
          <a:cs typeface="Rubik Light" pitchFamily="2" charset="-79"/>
        </a:defRPr>
      </a:lvl4pPr>
      <a:lvl5pPr marL="1019959" indent="-179993" algn="l" defTabSz="761970" rtl="0" eaLnBrk="1" latinLnBrk="0" hangingPunct="1">
        <a:lnSpc>
          <a:spcPct val="100000"/>
        </a:lnSpc>
        <a:spcBef>
          <a:spcPts val="500"/>
        </a:spcBef>
        <a:spcAft>
          <a:spcPts val="0"/>
        </a:spcAft>
        <a:buClr>
          <a:schemeClr val="accent1"/>
        </a:buClr>
        <a:buSzPct val="100000"/>
        <a:buFont typeface="Arial" pitchFamily="34" charset="0"/>
        <a:buChar char="•"/>
        <a:defRPr sz="1667" kern="1200" baseline="0">
          <a:solidFill>
            <a:schemeClr val="accent5"/>
          </a:solidFill>
          <a:latin typeface="+mn-lt"/>
          <a:ea typeface="Tahoma" pitchFamily="34" charset="0"/>
          <a:cs typeface="Rubik Light" pitchFamily="2" charset="-79"/>
        </a:defRPr>
      </a:lvl5pPr>
      <a:lvl6pPr marL="1229951" indent="-179993" algn="l" defTabSz="761970" rtl="0" eaLnBrk="1" latinLnBrk="0" hangingPunct="1">
        <a:lnSpc>
          <a:spcPct val="100000"/>
        </a:lnSpc>
        <a:spcBef>
          <a:spcPts val="500"/>
        </a:spcBef>
        <a:buClr>
          <a:schemeClr val="accent1"/>
        </a:buClr>
        <a:buFont typeface="Courier New" pitchFamily="49" charset="0"/>
        <a:buChar char="-"/>
        <a:defRPr sz="1667" kern="1200">
          <a:solidFill>
            <a:schemeClr val="tx1"/>
          </a:solidFill>
          <a:latin typeface="+mn-lt"/>
          <a:ea typeface="+mn-ea"/>
          <a:cs typeface="+mn-cs"/>
        </a:defRPr>
      </a:lvl6pPr>
      <a:lvl7pPr marL="1439942" indent="-179993" algn="l" defTabSz="761970" rtl="0" eaLnBrk="1" latinLnBrk="0" hangingPunct="1">
        <a:lnSpc>
          <a:spcPct val="100000"/>
        </a:lnSpc>
        <a:spcBef>
          <a:spcPts val="500"/>
        </a:spcBef>
        <a:buClr>
          <a:schemeClr val="accent1"/>
        </a:buClr>
        <a:buFont typeface="Arial" pitchFamily="34" charset="0"/>
        <a:buChar char="•"/>
        <a:defRPr sz="1667" kern="1200">
          <a:solidFill>
            <a:schemeClr val="tx1"/>
          </a:solidFill>
          <a:latin typeface="+mn-lt"/>
          <a:ea typeface="+mn-ea"/>
          <a:cs typeface="+mn-cs"/>
        </a:defRPr>
      </a:lvl7pPr>
      <a:lvl8pPr marL="1649934" indent="-179993" algn="l" defTabSz="761970" rtl="0" eaLnBrk="1" latinLnBrk="0" hangingPunct="1">
        <a:spcBef>
          <a:spcPts val="500"/>
        </a:spcBef>
        <a:buClr>
          <a:schemeClr val="accent1"/>
        </a:buClr>
        <a:buFont typeface="Courier New" pitchFamily="49"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da-DK"/>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p:cNvSpPr>
            <a:spLocks noGrp="1"/>
          </p:cNvSpPr>
          <p:nvPr>
            <p:ph type="subTitle" idx="1"/>
          </p:nvPr>
        </p:nvSpPr>
        <p:spPr>
          <a:xfrm>
            <a:off x="1571667" y="4081636"/>
            <a:ext cx="6000000" cy="504056"/>
          </a:xfrm>
        </p:spPr>
        <p:txBody>
          <a:bodyPr/>
          <a:lstStyle/>
          <a:p>
            <a:r>
              <a:rPr lang="da-DK" dirty="0"/>
              <a:t>Den danske Præsteforening</a:t>
            </a:r>
          </a:p>
        </p:txBody>
      </p:sp>
      <p:sp>
        <p:nvSpPr>
          <p:cNvPr id="3" name="Titel 2"/>
          <p:cNvSpPr>
            <a:spLocks noGrp="1"/>
          </p:cNvSpPr>
          <p:nvPr>
            <p:ph type="title"/>
          </p:nvPr>
        </p:nvSpPr>
        <p:spPr>
          <a:xfrm>
            <a:off x="971267" y="2101416"/>
            <a:ext cx="7200799" cy="1512168"/>
          </a:xfrm>
        </p:spPr>
        <p:txBody>
          <a:bodyPr/>
          <a:lstStyle/>
          <a:p>
            <a:r>
              <a:rPr lang="da-DK" sz="4167" dirty="0"/>
              <a:t>Medlemsmøde 2019</a:t>
            </a:r>
            <a:br>
              <a:rPr lang="da-DK" sz="4167" dirty="0"/>
            </a:br>
            <a:endParaRPr lang="da-DK" sz="4167" dirty="0"/>
          </a:p>
        </p:txBody>
      </p:sp>
    </p:spTree>
    <p:extLst>
      <p:ext uri="{BB962C8B-B14F-4D97-AF65-F5344CB8AC3E}">
        <p14:creationId xmlns:p14="http://schemas.microsoft.com/office/powerpoint/2010/main" val="2263684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Fagpolitisk vision</a:t>
            </a:r>
          </a:p>
        </p:txBody>
      </p:sp>
      <p:sp>
        <p:nvSpPr>
          <p:cNvPr id="3" name="Pladsholder til indhold 2"/>
          <p:cNvSpPr>
            <a:spLocks noGrp="1"/>
          </p:cNvSpPr>
          <p:nvPr>
            <p:ph idx="1"/>
          </p:nvPr>
        </p:nvSpPr>
        <p:spPr>
          <a:xfrm>
            <a:off x="1186058" y="1597361"/>
            <a:ext cx="5858738" cy="3609645"/>
          </a:xfrm>
        </p:spPr>
        <p:txBody>
          <a:bodyPr/>
          <a:lstStyle/>
          <a:p>
            <a:pPr marL="0" indent="0">
              <a:buNone/>
            </a:pPr>
            <a:endParaRPr lang="da-DK" dirty="0"/>
          </a:p>
          <a:p>
            <a:pPr marL="0" indent="0">
              <a:buNone/>
            </a:pPr>
            <a:endParaRPr lang="da-DK" dirty="0"/>
          </a:p>
        </p:txBody>
      </p:sp>
      <p:sp>
        <p:nvSpPr>
          <p:cNvPr id="7" name="Tekstboks 6"/>
          <p:cNvSpPr txBox="1"/>
          <p:nvPr/>
        </p:nvSpPr>
        <p:spPr>
          <a:xfrm>
            <a:off x="1186058" y="1506887"/>
            <a:ext cx="6410278" cy="3066865"/>
          </a:xfrm>
          <a:prstGeom prst="rect">
            <a:avLst/>
          </a:prstGeom>
          <a:noFill/>
        </p:spPr>
        <p:txBody>
          <a:bodyPr wrap="square" rtlCol="0">
            <a:spAutoFit/>
          </a:bodyPr>
          <a:lstStyle/>
          <a:p>
            <a:pPr algn="just"/>
            <a:endParaRPr lang="da-DK" sz="1167" dirty="0"/>
          </a:p>
          <a:p>
            <a:pPr algn="just"/>
            <a:r>
              <a:rPr lang="da-DK" sz="2333" dirty="0"/>
              <a:t>Præsteforeningens </a:t>
            </a:r>
            <a:r>
              <a:rPr lang="da-DK" sz="2333" dirty="0">
                <a:solidFill>
                  <a:schemeClr val="accent1"/>
                </a:solidFill>
              </a:rPr>
              <a:t>lønpolitiske sigtelinjer:</a:t>
            </a:r>
          </a:p>
          <a:p>
            <a:pPr algn="just"/>
            <a:endParaRPr lang="da-DK" sz="1167" dirty="0"/>
          </a:p>
          <a:p>
            <a:pPr marL="285750" indent="-285750">
              <a:buClr>
                <a:schemeClr val="tx1"/>
              </a:buClr>
              <a:buFont typeface="Arial" panose="020B0604020202020204" pitchFamily="34" charset="0"/>
              <a:buChar char="•"/>
            </a:pPr>
            <a:r>
              <a:rPr lang="da-DK" sz="1333" dirty="0"/>
              <a:t>At synliggøre hvad Præsteforeningen anser for at være det normalt forventelige lønniveau og den normalt forventelige lønudvikling for en præst i folkekirken.</a:t>
            </a:r>
          </a:p>
          <a:p>
            <a:pPr marL="285750" indent="-285750">
              <a:buClr>
                <a:schemeClr val="tx1"/>
              </a:buClr>
              <a:buFont typeface="Arial" panose="020B0604020202020204" pitchFamily="34" charset="0"/>
              <a:buChar char="•"/>
            </a:pPr>
            <a:endParaRPr lang="da-DK" sz="1333" dirty="0"/>
          </a:p>
          <a:p>
            <a:pPr marL="285750" indent="-285750">
              <a:buClr>
                <a:schemeClr val="tx1"/>
              </a:buClr>
              <a:buFont typeface="Arial" panose="020B0604020202020204" pitchFamily="34" charset="0"/>
              <a:buChar char="•"/>
            </a:pPr>
            <a:r>
              <a:rPr lang="da-DK" sz="1333" dirty="0"/>
              <a:t>At præstestillinger skal være attraktive akademiske stillinger med et lønniveau og en lønudvikling, der sikrer en lønmæssig balance i forhold til akademiske stillinger med tilsvarende selvstændighed, ansvar og ledelsesfunktion på det øvrige offentlige arbejdsmarked.</a:t>
            </a:r>
          </a:p>
          <a:p>
            <a:pPr marL="285750" indent="-285750">
              <a:buClr>
                <a:schemeClr val="tx1"/>
              </a:buClr>
              <a:buFont typeface="Arial" panose="020B0604020202020204" pitchFamily="34" charset="0"/>
              <a:buChar char="•"/>
            </a:pPr>
            <a:endParaRPr lang="da-DK" sz="1333" dirty="0"/>
          </a:p>
          <a:p>
            <a:pPr marL="285750" indent="-285750">
              <a:buClr>
                <a:schemeClr val="tx1"/>
              </a:buClr>
              <a:buFont typeface="Arial" panose="020B0604020202020204" pitchFamily="34" charset="0"/>
              <a:buChar char="•"/>
            </a:pPr>
            <a:r>
              <a:rPr lang="da-DK" sz="1333" dirty="0"/>
              <a:t>At præsters løndannelse skal være åben og gennem hele ansættelsesforløbet understøtte præstens karriereforløb og afspejle præstens ansvar, uddannelse, erfaring, selvstændighed, ledelsesfunktioner og kvalifikationer</a:t>
            </a:r>
            <a:r>
              <a:rPr lang="da-DK" sz="1167" dirty="0"/>
              <a:t>. </a:t>
            </a:r>
          </a:p>
        </p:txBody>
      </p:sp>
    </p:spTree>
    <p:extLst>
      <p:ext uri="{BB962C8B-B14F-4D97-AF65-F5344CB8AC3E}">
        <p14:creationId xmlns:p14="http://schemas.microsoft.com/office/powerpoint/2010/main" val="21760596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Effect transition="in" filter="fade">
                                      <p:cBhvr>
                                        <p:cTn id="12" dur="500"/>
                                        <p:tgtEl>
                                          <p:spTgt spid="7">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animEffect transition="in" filter="fade">
                                      <p:cBhvr>
                                        <p:cTn id="1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542335-4321-44E1-A271-664C10734E37}"/>
              </a:ext>
            </a:extLst>
          </p:cNvPr>
          <p:cNvSpPr>
            <a:spLocks noGrp="1"/>
          </p:cNvSpPr>
          <p:nvPr>
            <p:ph type="title"/>
          </p:nvPr>
        </p:nvSpPr>
        <p:spPr/>
        <p:txBody>
          <a:bodyPr/>
          <a:lstStyle/>
          <a:p>
            <a:r>
              <a:rPr lang="da-DK" dirty="0"/>
              <a:t>Lønsystemhistorik</a:t>
            </a:r>
          </a:p>
        </p:txBody>
      </p:sp>
      <p:sp>
        <p:nvSpPr>
          <p:cNvPr id="3" name="Pladsholder til indhold 2">
            <a:extLst>
              <a:ext uri="{FF2B5EF4-FFF2-40B4-BE49-F238E27FC236}">
                <a16:creationId xmlns:a16="http://schemas.microsoft.com/office/drawing/2014/main" id="{F51B745D-E564-49C8-90EE-D82CFA0F4DBC}"/>
              </a:ext>
            </a:extLst>
          </p:cNvPr>
          <p:cNvSpPr>
            <a:spLocks noGrp="1"/>
          </p:cNvSpPr>
          <p:nvPr>
            <p:ph idx="1"/>
          </p:nvPr>
        </p:nvSpPr>
        <p:spPr/>
        <p:txBody>
          <a:bodyPr/>
          <a:lstStyle/>
          <a:p>
            <a:r>
              <a:rPr lang="da-DK" dirty="0"/>
              <a:t>Tjenestemandsreform i 1969 – Præster sandsynligvis fejlindplaceret</a:t>
            </a:r>
          </a:p>
          <a:p>
            <a:r>
              <a:rPr lang="da-DK" dirty="0"/>
              <a:t>Reparation med rådighedsordning 1971</a:t>
            </a:r>
          </a:p>
          <a:p>
            <a:r>
              <a:rPr lang="da-DK" dirty="0"/>
              <a:t>LR 34 projekt 1990’erne</a:t>
            </a:r>
          </a:p>
          <a:p>
            <a:r>
              <a:rPr lang="da-DK" dirty="0"/>
              <a:t>Ny Løn 1998 uden præster (tjenestemandsansatte)</a:t>
            </a:r>
          </a:p>
          <a:p>
            <a:r>
              <a:rPr lang="da-DK" dirty="0"/>
              <a:t>Nyt lønsystem 2012</a:t>
            </a:r>
          </a:p>
          <a:p>
            <a:r>
              <a:rPr lang="da-DK" dirty="0"/>
              <a:t>Karrierevejsprojekt LG3 OK 18</a:t>
            </a:r>
          </a:p>
          <a:p>
            <a:r>
              <a:rPr lang="da-DK" dirty="0"/>
              <a:t>2022 kun ét lønsystem</a:t>
            </a:r>
          </a:p>
        </p:txBody>
      </p:sp>
    </p:spTree>
    <p:extLst>
      <p:ext uri="{BB962C8B-B14F-4D97-AF65-F5344CB8AC3E}">
        <p14:creationId xmlns:p14="http://schemas.microsoft.com/office/powerpoint/2010/main" val="9508755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533EF2-402E-413D-92B2-50ED215AC953}"/>
              </a:ext>
            </a:extLst>
          </p:cNvPr>
          <p:cNvSpPr>
            <a:spLocks noGrp="1"/>
          </p:cNvSpPr>
          <p:nvPr>
            <p:ph type="title"/>
          </p:nvPr>
        </p:nvSpPr>
        <p:spPr/>
        <p:txBody>
          <a:bodyPr/>
          <a:lstStyle/>
          <a:p>
            <a:endParaRPr lang="da-DK"/>
          </a:p>
        </p:txBody>
      </p:sp>
      <p:sp>
        <p:nvSpPr>
          <p:cNvPr id="6" name="Rektangel 5">
            <a:extLst>
              <a:ext uri="{FF2B5EF4-FFF2-40B4-BE49-F238E27FC236}">
                <a16:creationId xmlns:a16="http://schemas.microsoft.com/office/drawing/2014/main" id="{8394E1B7-BDDE-42B9-8744-8383078C57BD}"/>
              </a:ext>
            </a:extLst>
          </p:cNvPr>
          <p:cNvSpPr/>
          <p:nvPr/>
        </p:nvSpPr>
        <p:spPr>
          <a:xfrm>
            <a:off x="457200" y="2236399"/>
            <a:ext cx="8686800" cy="3524042"/>
          </a:xfrm>
          <a:prstGeom prst="rect">
            <a:avLst/>
          </a:prstGeom>
        </p:spPr>
        <p:txBody>
          <a:bodyPr wrap="square">
            <a:spAutoFit/>
          </a:bodyPr>
          <a:lstStyle/>
          <a:p>
            <a:pPr lvl="0" eaLnBrk="0" fontAlgn="base" hangingPunct="0">
              <a:spcBef>
                <a:spcPct val="0"/>
              </a:spcBef>
              <a:spcAft>
                <a:spcPct val="0"/>
              </a:spcAft>
              <a:tabLst>
                <a:tab pos="2362200" algn="l"/>
              </a:tabLst>
            </a:pPr>
            <a:endParaRPr lang="da-DK" altLang="da-DK" sz="1100" b="1" dirty="0">
              <a:solidFill>
                <a:srgbClr val="000000"/>
              </a:solidFill>
              <a:latin typeface="Arial" panose="020B0604020202020204" pitchFamily="34" charset="0"/>
              <a:ea typeface="Times New Roman" panose="02020603050405020304" pitchFamily="18" charset="0"/>
            </a:endParaRPr>
          </a:p>
          <a:p>
            <a:pPr lvl="0" eaLnBrk="0" fontAlgn="base" hangingPunct="0">
              <a:spcBef>
                <a:spcPct val="0"/>
              </a:spcBef>
              <a:spcAft>
                <a:spcPct val="0"/>
              </a:spcAft>
              <a:tabLst>
                <a:tab pos="2362200" algn="l"/>
              </a:tabLst>
            </a:pPr>
            <a:endParaRPr lang="da-DK" altLang="da-DK" sz="1100" b="1" dirty="0">
              <a:solidFill>
                <a:srgbClr val="000000"/>
              </a:solidFill>
              <a:latin typeface="Arial" panose="020B0604020202020204" pitchFamily="34" charset="0"/>
              <a:ea typeface="Times New Roman" panose="02020603050405020304" pitchFamily="18" charset="0"/>
            </a:endParaRPr>
          </a:p>
          <a:p>
            <a:pPr lvl="0" eaLnBrk="0" fontAlgn="base" hangingPunct="0">
              <a:spcBef>
                <a:spcPct val="0"/>
              </a:spcBef>
              <a:spcAft>
                <a:spcPct val="0"/>
              </a:spcAft>
              <a:tabLst>
                <a:tab pos="2362200" algn="l"/>
              </a:tabLst>
            </a:pPr>
            <a:endParaRPr lang="da-DK" altLang="da-DK" sz="1100" b="1" dirty="0">
              <a:solidFill>
                <a:srgbClr val="000000"/>
              </a:solidFill>
              <a:latin typeface="Arial" panose="020B0604020202020204" pitchFamily="34" charset="0"/>
              <a:ea typeface="Times New Roman" panose="02020603050405020304" pitchFamily="18" charset="0"/>
            </a:endParaRPr>
          </a:p>
          <a:p>
            <a:pPr lvl="0" eaLnBrk="0" fontAlgn="base" hangingPunct="0">
              <a:spcBef>
                <a:spcPct val="0"/>
              </a:spcBef>
              <a:spcAft>
                <a:spcPct val="0"/>
              </a:spcAft>
              <a:tabLst>
                <a:tab pos="2362200" algn="l"/>
              </a:tabLst>
            </a:pPr>
            <a:endParaRPr lang="da-DK" altLang="da-DK" sz="1100" b="1" dirty="0">
              <a:solidFill>
                <a:srgbClr val="000000"/>
              </a:solidFill>
              <a:latin typeface="Arial" panose="020B0604020202020204" pitchFamily="34" charset="0"/>
              <a:ea typeface="Times New Roman" panose="02020603050405020304" pitchFamily="18" charset="0"/>
            </a:endParaRPr>
          </a:p>
          <a:p>
            <a:pPr lvl="0" eaLnBrk="0" fontAlgn="base" hangingPunct="0">
              <a:spcBef>
                <a:spcPct val="0"/>
              </a:spcBef>
              <a:spcAft>
                <a:spcPct val="0"/>
              </a:spcAft>
              <a:tabLst>
                <a:tab pos="2362200" algn="l"/>
              </a:tabLst>
            </a:pPr>
            <a:endParaRPr lang="da-DK" altLang="da-DK" sz="1100" b="1" dirty="0">
              <a:solidFill>
                <a:srgbClr val="000000"/>
              </a:solidFill>
              <a:latin typeface="Arial" panose="020B0604020202020204" pitchFamily="34" charset="0"/>
              <a:ea typeface="Times New Roman" panose="02020603050405020304" pitchFamily="18" charset="0"/>
            </a:endParaRPr>
          </a:p>
          <a:p>
            <a:pPr lvl="0" eaLnBrk="0" fontAlgn="base" hangingPunct="0">
              <a:spcBef>
                <a:spcPct val="0"/>
              </a:spcBef>
              <a:spcAft>
                <a:spcPct val="0"/>
              </a:spcAft>
              <a:tabLst>
                <a:tab pos="2362200" algn="l"/>
              </a:tabLst>
            </a:pPr>
            <a:endParaRPr lang="da-DK" altLang="da-DK" sz="1100" b="1" dirty="0">
              <a:solidFill>
                <a:srgbClr val="000000"/>
              </a:solidFill>
              <a:latin typeface="Arial" panose="020B0604020202020204" pitchFamily="34" charset="0"/>
              <a:ea typeface="Times New Roman" panose="02020603050405020304" pitchFamily="18" charset="0"/>
            </a:endParaRPr>
          </a:p>
          <a:p>
            <a:pPr lvl="0" eaLnBrk="0" fontAlgn="base" hangingPunct="0">
              <a:spcBef>
                <a:spcPct val="0"/>
              </a:spcBef>
              <a:spcAft>
                <a:spcPct val="0"/>
              </a:spcAft>
              <a:tabLst>
                <a:tab pos="2362200" algn="l"/>
              </a:tabLst>
            </a:pPr>
            <a:endParaRPr lang="da-DK" altLang="da-DK" sz="1100" b="1" dirty="0">
              <a:solidFill>
                <a:srgbClr val="000000"/>
              </a:solidFill>
              <a:latin typeface="Arial" panose="020B0604020202020204" pitchFamily="34" charset="0"/>
              <a:ea typeface="Times New Roman" panose="02020603050405020304" pitchFamily="18" charset="0"/>
            </a:endParaRPr>
          </a:p>
          <a:p>
            <a:pPr lvl="0" eaLnBrk="0" fontAlgn="base" hangingPunct="0">
              <a:spcBef>
                <a:spcPct val="0"/>
              </a:spcBef>
              <a:spcAft>
                <a:spcPct val="0"/>
              </a:spcAft>
              <a:tabLst>
                <a:tab pos="2362200" algn="l"/>
              </a:tabLst>
            </a:pPr>
            <a:endParaRPr lang="da-DK" altLang="da-DK" sz="1100" b="1" dirty="0">
              <a:solidFill>
                <a:srgbClr val="000000"/>
              </a:solidFill>
              <a:latin typeface="Arial" panose="020B0604020202020204" pitchFamily="34" charset="0"/>
              <a:ea typeface="Times New Roman" panose="02020603050405020304" pitchFamily="18" charset="0"/>
            </a:endParaRPr>
          </a:p>
          <a:p>
            <a:pPr lvl="0" eaLnBrk="0" fontAlgn="base" hangingPunct="0">
              <a:spcBef>
                <a:spcPct val="0"/>
              </a:spcBef>
              <a:spcAft>
                <a:spcPct val="0"/>
              </a:spcAft>
              <a:tabLst>
                <a:tab pos="2362200" algn="l"/>
              </a:tabLst>
            </a:pPr>
            <a:endParaRPr lang="da-DK" altLang="da-DK" sz="1100" b="1" dirty="0">
              <a:solidFill>
                <a:srgbClr val="000000"/>
              </a:solidFill>
              <a:latin typeface="Arial" panose="020B0604020202020204" pitchFamily="34" charset="0"/>
              <a:ea typeface="Times New Roman" panose="02020603050405020304" pitchFamily="18" charset="0"/>
            </a:endParaRPr>
          </a:p>
          <a:p>
            <a:pPr lvl="0" eaLnBrk="0" fontAlgn="base" hangingPunct="0">
              <a:spcBef>
                <a:spcPct val="0"/>
              </a:spcBef>
              <a:spcAft>
                <a:spcPct val="0"/>
              </a:spcAft>
              <a:tabLst>
                <a:tab pos="2362200" algn="l"/>
              </a:tabLst>
            </a:pPr>
            <a:endParaRPr lang="da-DK" altLang="da-DK" sz="1100" b="1" dirty="0">
              <a:solidFill>
                <a:srgbClr val="000000"/>
              </a:solidFill>
              <a:latin typeface="Arial" panose="020B0604020202020204" pitchFamily="34" charset="0"/>
              <a:ea typeface="Times New Roman" panose="02020603050405020304" pitchFamily="18" charset="0"/>
            </a:endParaRPr>
          </a:p>
          <a:p>
            <a:pPr lvl="0" eaLnBrk="0" fontAlgn="base" hangingPunct="0">
              <a:spcBef>
                <a:spcPct val="0"/>
              </a:spcBef>
              <a:spcAft>
                <a:spcPct val="0"/>
              </a:spcAft>
              <a:tabLst>
                <a:tab pos="2362200" algn="l"/>
              </a:tabLst>
            </a:pPr>
            <a:endParaRPr lang="da-DK" altLang="da-DK" sz="1100" b="1" dirty="0">
              <a:solidFill>
                <a:srgbClr val="000000"/>
              </a:solidFill>
              <a:latin typeface="Arial" panose="020B0604020202020204" pitchFamily="34" charset="0"/>
              <a:ea typeface="Times New Roman" panose="02020603050405020304" pitchFamily="18" charset="0"/>
            </a:endParaRPr>
          </a:p>
          <a:p>
            <a:pPr lvl="0" eaLnBrk="0" fontAlgn="base" hangingPunct="0">
              <a:spcBef>
                <a:spcPct val="0"/>
              </a:spcBef>
              <a:spcAft>
                <a:spcPct val="0"/>
              </a:spcAft>
              <a:tabLst>
                <a:tab pos="2362200" algn="l"/>
              </a:tabLst>
            </a:pPr>
            <a:endParaRPr lang="da-DK" altLang="da-DK" sz="1100" b="1" dirty="0">
              <a:solidFill>
                <a:srgbClr val="000000"/>
              </a:solidFill>
              <a:latin typeface="Arial" panose="020B0604020202020204" pitchFamily="34" charset="0"/>
              <a:ea typeface="Times New Roman" panose="02020603050405020304" pitchFamily="18" charset="0"/>
            </a:endParaRPr>
          </a:p>
          <a:p>
            <a:pPr lvl="0" eaLnBrk="0" fontAlgn="base" hangingPunct="0">
              <a:spcBef>
                <a:spcPct val="0"/>
              </a:spcBef>
              <a:spcAft>
                <a:spcPct val="0"/>
              </a:spcAft>
              <a:tabLst>
                <a:tab pos="2362200" algn="l"/>
              </a:tabLst>
            </a:pPr>
            <a:endParaRPr lang="da-DK" altLang="da-DK" sz="1100" b="1" dirty="0">
              <a:solidFill>
                <a:srgbClr val="000000"/>
              </a:solidFill>
              <a:latin typeface="Arial" panose="020B0604020202020204" pitchFamily="34" charset="0"/>
              <a:ea typeface="Times New Roman" panose="02020603050405020304" pitchFamily="18" charset="0"/>
            </a:endParaRPr>
          </a:p>
          <a:p>
            <a:pPr lvl="0" eaLnBrk="0" fontAlgn="base" hangingPunct="0">
              <a:spcBef>
                <a:spcPct val="0"/>
              </a:spcBef>
              <a:spcAft>
                <a:spcPct val="0"/>
              </a:spcAft>
              <a:tabLst>
                <a:tab pos="2362200" algn="l"/>
              </a:tabLst>
            </a:pPr>
            <a:endParaRPr lang="da-DK" altLang="da-DK" sz="1000" b="1" dirty="0">
              <a:solidFill>
                <a:srgbClr val="000000"/>
              </a:solidFill>
              <a:latin typeface="Arial" panose="020B0604020202020204" pitchFamily="34" charset="0"/>
              <a:ea typeface="Times New Roman" panose="02020603050405020304" pitchFamily="18" charset="0"/>
            </a:endParaRPr>
          </a:p>
          <a:p>
            <a:pPr lvl="0" eaLnBrk="0" fontAlgn="base" hangingPunct="0">
              <a:spcBef>
                <a:spcPct val="0"/>
              </a:spcBef>
              <a:spcAft>
                <a:spcPct val="0"/>
              </a:spcAft>
              <a:tabLst>
                <a:tab pos="2362200" algn="l"/>
              </a:tabLst>
            </a:pPr>
            <a:endParaRPr lang="da-DK" altLang="da-DK" sz="1000" b="1" dirty="0">
              <a:solidFill>
                <a:srgbClr val="000000"/>
              </a:solidFill>
              <a:latin typeface="Arial" panose="020B0604020202020204" pitchFamily="34" charset="0"/>
              <a:ea typeface="Times New Roman" panose="02020603050405020304" pitchFamily="18" charset="0"/>
            </a:endParaRPr>
          </a:p>
          <a:p>
            <a:pPr lvl="0" eaLnBrk="0" fontAlgn="base" hangingPunct="0">
              <a:spcBef>
                <a:spcPct val="0"/>
              </a:spcBef>
              <a:spcAft>
                <a:spcPct val="0"/>
              </a:spcAft>
              <a:tabLst>
                <a:tab pos="2362200" algn="l"/>
              </a:tabLst>
            </a:pPr>
            <a:endParaRPr lang="da-DK" altLang="da-DK" sz="1000" b="1" dirty="0">
              <a:solidFill>
                <a:srgbClr val="000000"/>
              </a:solidFill>
              <a:latin typeface="Arial" panose="020B0604020202020204" pitchFamily="34" charset="0"/>
              <a:ea typeface="Times New Roman" panose="02020603050405020304" pitchFamily="18" charset="0"/>
            </a:endParaRPr>
          </a:p>
          <a:p>
            <a:pPr lvl="0" eaLnBrk="0" fontAlgn="base" hangingPunct="0">
              <a:spcBef>
                <a:spcPct val="0"/>
              </a:spcBef>
              <a:spcAft>
                <a:spcPct val="0"/>
              </a:spcAft>
              <a:tabLst>
                <a:tab pos="2362200" algn="l"/>
              </a:tabLst>
            </a:pPr>
            <a:endParaRPr lang="da-DK" altLang="da-DK" sz="1000" b="1" dirty="0">
              <a:solidFill>
                <a:srgbClr val="000000"/>
              </a:solidFill>
              <a:latin typeface="Arial" panose="020B0604020202020204" pitchFamily="34" charset="0"/>
              <a:ea typeface="Times New Roman" panose="02020603050405020304" pitchFamily="18" charset="0"/>
            </a:endParaRPr>
          </a:p>
          <a:p>
            <a:pPr lvl="0" eaLnBrk="0" fontAlgn="base" hangingPunct="0">
              <a:spcBef>
                <a:spcPct val="0"/>
              </a:spcBef>
              <a:spcAft>
                <a:spcPct val="0"/>
              </a:spcAft>
              <a:tabLst>
                <a:tab pos="2362200" algn="l"/>
              </a:tabLst>
            </a:pPr>
            <a:endParaRPr lang="da-DK" altLang="da-DK" sz="1000" b="1" dirty="0">
              <a:solidFill>
                <a:srgbClr val="000000"/>
              </a:solidFill>
              <a:latin typeface="Arial" panose="020B0604020202020204" pitchFamily="34" charset="0"/>
              <a:ea typeface="Times New Roman" panose="02020603050405020304" pitchFamily="18" charset="0"/>
            </a:endParaRPr>
          </a:p>
          <a:p>
            <a:pPr lvl="0" eaLnBrk="0" fontAlgn="base" hangingPunct="0">
              <a:spcBef>
                <a:spcPct val="0"/>
              </a:spcBef>
              <a:spcAft>
                <a:spcPct val="0"/>
              </a:spcAft>
              <a:tabLst>
                <a:tab pos="2362200" algn="l"/>
              </a:tabLst>
            </a:pPr>
            <a:r>
              <a:rPr lang="da-DK" altLang="da-DK" sz="1000" b="1" dirty="0">
                <a:solidFill>
                  <a:srgbClr val="000000"/>
                </a:solidFill>
                <a:latin typeface="Arial" panose="020B0604020202020204" pitchFamily="34" charset="0"/>
                <a:ea typeface="Times New Roman" panose="02020603050405020304" pitchFamily="18" charset="0"/>
              </a:rPr>
              <a:t>Bilag: Lønstatistik staten 4. kvartal ’18</a:t>
            </a:r>
            <a:endParaRPr lang="da-DK" altLang="da-DK" sz="1000" dirty="0">
              <a:latin typeface="Arial" panose="020B0604020202020204" pitchFamily="34" charset="0"/>
            </a:endParaRPr>
          </a:p>
          <a:p>
            <a:pPr lvl="0" eaLnBrk="0" fontAlgn="base" hangingPunct="0">
              <a:spcBef>
                <a:spcPct val="0"/>
              </a:spcBef>
              <a:spcAft>
                <a:spcPct val="0"/>
              </a:spcAft>
              <a:tabLst>
                <a:tab pos="2362200" algn="l"/>
              </a:tabLst>
            </a:pPr>
            <a:r>
              <a:rPr lang="da-DK" altLang="da-DK" sz="1000" dirty="0">
                <a:latin typeface="Arial" panose="020B0604020202020204" pitchFamily="34" charset="0"/>
                <a:ea typeface="Times New Roman" panose="02020603050405020304" pitchFamily="18" charset="0"/>
              </a:rPr>
              <a:t>Kilde: ISOLA 4. </a:t>
            </a:r>
            <a:r>
              <a:rPr lang="da-DK" altLang="da-DK" sz="1000" dirty="0" err="1">
                <a:latin typeface="Arial" panose="020B0604020202020204" pitchFamily="34" charset="0"/>
                <a:ea typeface="Times New Roman" panose="02020603050405020304" pitchFamily="18" charset="0"/>
              </a:rPr>
              <a:t>kvt</a:t>
            </a:r>
            <a:r>
              <a:rPr lang="da-DK" altLang="da-DK" sz="1000" dirty="0">
                <a:latin typeface="Arial" panose="020B0604020202020204" pitchFamily="34" charset="0"/>
                <a:ea typeface="Times New Roman" panose="02020603050405020304" pitchFamily="18" charset="0"/>
              </a:rPr>
              <a:t>. 2018</a:t>
            </a:r>
          </a:p>
          <a:p>
            <a:pPr lvl="0" eaLnBrk="0" fontAlgn="base" hangingPunct="0">
              <a:spcBef>
                <a:spcPct val="0"/>
              </a:spcBef>
              <a:spcAft>
                <a:spcPct val="0"/>
              </a:spcAft>
              <a:tabLst>
                <a:tab pos="2362200" algn="l"/>
              </a:tabLst>
            </a:pPr>
            <a:endParaRPr lang="da-DK" altLang="da-DK" sz="1000" dirty="0">
              <a:latin typeface="Arial" panose="020B0604020202020204" pitchFamily="34" charset="0"/>
            </a:endParaRPr>
          </a:p>
        </p:txBody>
      </p:sp>
      <p:pic>
        <p:nvPicPr>
          <p:cNvPr id="7" name="Pladsholder til indhold 6">
            <a:extLst>
              <a:ext uri="{FF2B5EF4-FFF2-40B4-BE49-F238E27FC236}">
                <a16:creationId xmlns:a16="http://schemas.microsoft.com/office/drawing/2014/main" id="{37CF107B-20FB-4183-9BB3-184462E436DD}"/>
              </a:ext>
            </a:extLst>
          </p:cNvPr>
          <p:cNvPicPr>
            <a:picLocks noGrp="1" noChangeAspect="1"/>
          </p:cNvPicPr>
          <p:nvPr>
            <p:ph idx="1"/>
          </p:nvPr>
        </p:nvPicPr>
        <p:blipFill>
          <a:blip r:embed="rId2"/>
          <a:stretch>
            <a:fillRect/>
          </a:stretch>
        </p:blipFill>
        <p:spPr>
          <a:xfrm>
            <a:off x="1360799" y="337220"/>
            <a:ext cx="6422402" cy="4661947"/>
          </a:xfrm>
          <a:prstGeom prst="rect">
            <a:avLst/>
          </a:prstGeom>
        </p:spPr>
      </p:pic>
    </p:spTree>
    <p:extLst>
      <p:ext uri="{BB962C8B-B14F-4D97-AF65-F5344CB8AC3E}">
        <p14:creationId xmlns:p14="http://schemas.microsoft.com/office/powerpoint/2010/main" val="28880402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FF972FB-1A07-458F-BB5A-B1DDA93AB086}"/>
              </a:ext>
            </a:extLst>
          </p:cNvPr>
          <p:cNvPicPr>
            <a:picLocks noChangeAspect="1"/>
          </p:cNvPicPr>
          <p:nvPr/>
        </p:nvPicPr>
        <p:blipFill>
          <a:blip r:embed="rId3"/>
          <a:stretch>
            <a:fillRect/>
          </a:stretch>
        </p:blipFill>
        <p:spPr>
          <a:xfrm>
            <a:off x="827584" y="171148"/>
            <a:ext cx="6768752" cy="4970024"/>
          </a:xfrm>
          <a:prstGeom prst="rect">
            <a:avLst/>
          </a:prstGeom>
        </p:spPr>
      </p:pic>
      <p:sp>
        <p:nvSpPr>
          <p:cNvPr id="2" name="Titel 1">
            <a:extLst>
              <a:ext uri="{FF2B5EF4-FFF2-40B4-BE49-F238E27FC236}">
                <a16:creationId xmlns:a16="http://schemas.microsoft.com/office/drawing/2014/main" id="{BDD7B15D-72D4-4740-89B0-F5E6CA5C1356}"/>
              </a:ext>
            </a:extLst>
          </p:cNvPr>
          <p:cNvSpPr>
            <a:spLocks noGrp="1"/>
          </p:cNvSpPr>
          <p:nvPr>
            <p:ph type="title"/>
          </p:nvPr>
        </p:nvSpPr>
        <p:spPr/>
        <p:txBody>
          <a:bodyPr/>
          <a:lstStyle/>
          <a:p>
            <a:endParaRPr lang="da-DK" dirty="0"/>
          </a:p>
        </p:txBody>
      </p:sp>
      <p:sp>
        <p:nvSpPr>
          <p:cNvPr id="6" name="Pladsholder til indhold 5">
            <a:extLst>
              <a:ext uri="{FF2B5EF4-FFF2-40B4-BE49-F238E27FC236}">
                <a16:creationId xmlns:a16="http://schemas.microsoft.com/office/drawing/2014/main" id="{F26D0B1D-0F7B-4564-AEFD-06AE2C63E291}"/>
              </a:ext>
            </a:extLst>
          </p:cNvPr>
          <p:cNvSpPr>
            <a:spLocks noGrp="1"/>
          </p:cNvSpPr>
          <p:nvPr>
            <p:ph idx="1"/>
          </p:nvPr>
        </p:nvSpPr>
        <p:spPr/>
        <p:txBody>
          <a:bodyPr/>
          <a:lstStyle/>
          <a:p>
            <a:endParaRPr lang="da-DK" dirty="0"/>
          </a:p>
        </p:txBody>
      </p:sp>
      <p:pic>
        <p:nvPicPr>
          <p:cNvPr id="8" name="Billede 7">
            <a:extLst>
              <a:ext uri="{FF2B5EF4-FFF2-40B4-BE49-F238E27FC236}">
                <a16:creationId xmlns:a16="http://schemas.microsoft.com/office/drawing/2014/main" id="{5C086BC9-A97A-4638-A782-781F0AEAE9E8}"/>
              </a:ext>
            </a:extLst>
          </p:cNvPr>
          <p:cNvPicPr>
            <a:picLocks noChangeAspect="1"/>
          </p:cNvPicPr>
          <p:nvPr/>
        </p:nvPicPr>
        <p:blipFill>
          <a:blip r:embed="rId4"/>
          <a:stretch>
            <a:fillRect/>
          </a:stretch>
        </p:blipFill>
        <p:spPr>
          <a:xfrm>
            <a:off x="0" y="74719"/>
            <a:ext cx="9144000" cy="5565562"/>
          </a:xfrm>
          <a:prstGeom prst="rect">
            <a:avLst/>
          </a:prstGeom>
        </p:spPr>
      </p:pic>
    </p:spTree>
    <p:extLst>
      <p:ext uri="{BB962C8B-B14F-4D97-AF65-F5344CB8AC3E}">
        <p14:creationId xmlns:p14="http://schemas.microsoft.com/office/powerpoint/2010/main" val="1900976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titel 5">
            <a:extLst>
              <a:ext uri="{FF2B5EF4-FFF2-40B4-BE49-F238E27FC236}">
                <a16:creationId xmlns:a16="http://schemas.microsoft.com/office/drawing/2014/main" id="{20500965-43B7-49CC-9067-267D18860E2D}"/>
              </a:ext>
            </a:extLst>
          </p:cNvPr>
          <p:cNvSpPr>
            <a:spLocks noGrp="1"/>
          </p:cNvSpPr>
          <p:nvPr>
            <p:ph type="subTitle" idx="1"/>
          </p:nvPr>
        </p:nvSpPr>
        <p:spPr/>
        <p:txBody>
          <a:bodyPr/>
          <a:lstStyle/>
          <a:p>
            <a:r>
              <a:rPr lang="da-DK" dirty="0"/>
              <a:t>Maj 2019</a:t>
            </a:r>
          </a:p>
        </p:txBody>
      </p:sp>
      <p:sp>
        <p:nvSpPr>
          <p:cNvPr id="2" name="Titel 1"/>
          <p:cNvSpPr>
            <a:spLocks noGrp="1"/>
          </p:cNvSpPr>
          <p:nvPr>
            <p:ph type="title"/>
          </p:nvPr>
        </p:nvSpPr>
        <p:spPr/>
        <p:txBody>
          <a:bodyPr anchor="t"/>
          <a:lstStyle/>
          <a:p>
            <a:pPr algn="l">
              <a:spcBef>
                <a:spcPts val="600"/>
              </a:spcBef>
              <a:spcAft>
                <a:spcPts val="1800"/>
              </a:spcAft>
            </a:pPr>
            <a:br>
              <a:rPr lang="da-DK" sz="4000" dirty="0"/>
            </a:br>
            <a:br>
              <a:rPr lang="da-DK" sz="3333" dirty="0"/>
            </a:br>
            <a:endParaRPr lang="da-DK" sz="2400" dirty="0"/>
          </a:p>
        </p:txBody>
      </p:sp>
      <p:sp>
        <p:nvSpPr>
          <p:cNvPr id="4" name="Rektangel 3"/>
          <p:cNvSpPr/>
          <p:nvPr/>
        </p:nvSpPr>
        <p:spPr>
          <a:xfrm>
            <a:off x="719572" y="625252"/>
            <a:ext cx="7776864" cy="2585323"/>
          </a:xfrm>
          <a:prstGeom prst="rect">
            <a:avLst/>
          </a:prstGeom>
        </p:spPr>
        <p:txBody>
          <a:bodyPr wrap="square">
            <a:spAutoFit/>
          </a:bodyPr>
          <a:lstStyle/>
          <a:p>
            <a:pPr lvl="0">
              <a:spcAft>
                <a:spcPts val="0"/>
              </a:spcAft>
            </a:pPr>
            <a:endParaRPr lang="da-DK" sz="3600" dirty="0">
              <a:latin typeface="Alegreya Sans Light"/>
              <a:ea typeface="Calibri"/>
              <a:cs typeface="Times New Roman"/>
            </a:endParaRPr>
          </a:p>
          <a:p>
            <a:pPr lvl="0" algn="ctr">
              <a:spcAft>
                <a:spcPts val="0"/>
              </a:spcAft>
            </a:pPr>
            <a:endParaRPr lang="da-DK" sz="3600" dirty="0">
              <a:latin typeface="Alegreya Sans Light"/>
              <a:ea typeface="Calibri"/>
              <a:cs typeface="Times New Roman"/>
            </a:endParaRPr>
          </a:p>
          <a:p>
            <a:pPr lvl="0" algn="ctr">
              <a:spcAft>
                <a:spcPts val="0"/>
              </a:spcAft>
            </a:pPr>
            <a:endParaRPr lang="da-DK" sz="3600" dirty="0">
              <a:latin typeface="Alegreya Sans Light"/>
              <a:ea typeface="Calibri"/>
              <a:cs typeface="Times New Roman"/>
            </a:endParaRPr>
          </a:p>
          <a:p>
            <a:pPr lvl="0" algn="ctr">
              <a:spcAft>
                <a:spcPts val="0"/>
              </a:spcAft>
            </a:pPr>
            <a:r>
              <a:rPr lang="da-DK" sz="3600" b="1" dirty="0">
                <a:solidFill>
                  <a:schemeClr val="tx2">
                    <a:lumMod val="75000"/>
                  </a:schemeClr>
                </a:solidFill>
                <a:latin typeface="Alegreya Sans Light"/>
                <a:ea typeface="Calibri"/>
                <a:cs typeface="Times New Roman"/>
              </a:rPr>
              <a:t>		Karriereveje</a:t>
            </a:r>
            <a:r>
              <a:rPr lang="da-DK" sz="3600" dirty="0">
                <a:latin typeface="Alegreya Sans Light"/>
                <a:ea typeface="Calibri"/>
                <a:cs typeface="Times New Roman"/>
              </a:rPr>
              <a:t>	</a:t>
            </a:r>
            <a:r>
              <a:rPr lang="da-DK" sz="2400" dirty="0">
                <a:latin typeface="Alegreya Sans Light"/>
                <a:ea typeface="Calibri"/>
                <a:cs typeface="Times New Roman"/>
              </a:rPr>
              <a:t>	</a:t>
            </a:r>
            <a:endParaRPr lang="da-DK" sz="3600" dirty="0">
              <a:latin typeface="Alegreya Sans Light"/>
              <a:ea typeface="Calibri"/>
              <a:cs typeface="Times New Roman"/>
            </a:endParaRPr>
          </a:p>
          <a:p>
            <a:pPr marL="342900" lvl="0" indent="-342900">
              <a:spcAft>
                <a:spcPts val="0"/>
              </a:spcAft>
              <a:buFont typeface="Symbol"/>
              <a:buChar char=""/>
            </a:pPr>
            <a:endParaRPr lang="da-DK" dirty="0">
              <a:latin typeface="Alegreya Sans Light"/>
              <a:ea typeface="Calibri"/>
              <a:cs typeface="Times New Roman"/>
            </a:endParaRPr>
          </a:p>
        </p:txBody>
      </p:sp>
    </p:spTree>
    <p:extLst>
      <p:ext uri="{BB962C8B-B14F-4D97-AF65-F5344CB8AC3E}">
        <p14:creationId xmlns:p14="http://schemas.microsoft.com/office/powerpoint/2010/main" val="35908869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Cirkulære om aftale om aflønning af tjenestemandsansatte præster i folkekirken </a:t>
            </a:r>
            <a:r>
              <a:rPr lang="da-DK" sz="2000" dirty="0"/>
              <a:t>(9. nov. 2011)</a:t>
            </a:r>
          </a:p>
        </p:txBody>
      </p:sp>
      <p:sp>
        <p:nvSpPr>
          <p:cNvPr id="3" name="Pladsholder til indhold 2"/>
          <p:cNvSpPr>
            <a:spLocks noGrp="1"/>
          </p:cNvSpPr>
          <p:nvPr>
            <p:ph idx="1"/>
          </p:nvPr>
        </p:nvSpPr>
        <p:spPr/>
        <p:txBody>
          <a:bodyPr/>
          <a:lstStyle/>
          <a:p>
            <a:r>
              <a:rPr lang="da-DK" dirty="0"/>
              <a:t>§ 5. Løngruppe 3. Særskilte stillinger i folkekirken</a:t>
            </a:r>
          </a:p>
          <a:p>
            <a:endParaRPr lang="da-DK" dirty="0"/>
          </a:p>
          <a:p>
            <a:r>
              <a:rPr lang="da-DK" dirty="0"/>
              <a:t>Der kan oprettes særskilte stillinger, hvor stillingsindholdet kvalifikations- og funktionsmæssigt ligger klart over niveauet for almindelige stillinger som præst. Indplacering på sats I eller II sker på grundlag af en vurdering af stillingens indhold og ansvarsområde herunder de krav, der stilles til stillingsindehaverens kvalifikationer.</a:t>
            </a:r>
          </a:p>
        </p:txBody>
      </p:sp>
    </p:spTree>
    <p:extLst>
      <p:ext uri="{BB962C8B-B14F-4D97-AF65-F5344CB8AC3E}">
        <p14:creationId xmlns:p14="http://schemas.microsoft.com/office/powerpoint/2010/main" val="42313703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Karriereveje</a:t>
            </a:r>
          </a:p>
        </p:txBody>
      </p:sp>
      <p:sp>
        <p:nvSpPr>
          <p:cNvPr id="3" name="Pladsholder til tekst 2"/>
          <p:cNvSpPr>
            <a:spLocks noGrp="1"/>
          </p:cNvSpPr>
          <p:nvPr>
            <p:ph type="body" sz="quarter" idx="10"/>
          </p:nvPr>
        </p:nvSpPr>
        <p:spPr>
          <a:xfrm>
            <a:off x="611560" y="805272"/>
            <a:ext cx="8215154" cy="4104456"/>
          </a:xfrm>
        </p:spPr>
        <p:txBody>
          <a:bodyPr/>
          <a:lstStyle/>
          <a:p>
            <a:r>
              <a:rPr lang="da-DK" sz="2400" dirty="0">
                <a:solidFill>
                  <a:schemeClr val="tx2">
                    <a:lumMod val="75000"/>
                  </a:schemeClr>
                </a:solidFill>
              </a:rPr>
              <a:t>Forberedelse</a:t>
            </a:r>
          </a:p>
          <a:p>
            <a:pPr marL="285750" indent="-285750">
              <a:buFontTx/>
              <a:buChar char="-"/>
            </a:pPr>
            <a:r>
              <a:rPr lang="da-DK" dirty="0">
                <a:solidFill>
                  <a:schemeClr val="tx2">
                    <a:lumMod val="75000"/>
                  </a:schemeClr>
                </a:solidFill>
              </a:rPr>
              <a:t>Vi har talt med præster</a:t>
            </a:r>
          </a:p>
          <a:p>
            <a:pPr marL="285750" indent="-285750">
              <a:buFontTx/>
              <a:buChar char="-"/>
            </a:pPr>
            <a:r>
              <a:rPr lang="da-DK" dirty="0">
                <a:solidFill>
                  <a:schemeClr val="tx2">
                    <a:lumMod val="75000"/>
                  </a:schemeClr>
                </a:solidFill>
              </a:rPr>
              <a:t>Vi har talt med FUV</a:t>
            </a:r>
          </a:p>
          <a:p>
            <a:pPr marL="285750" indent="-285750">
              <a:buFontTx/>
              <a:buChar char="-"/>
            </a:pPr>
            <a:r>
              <a:rPr lang="da-DK" dirty="0">
                <a:solidFill>
                  <a:schemeClr val="tx2">
                    <a:lumMod val="75000"/>
                  </a:schemeClr>
                </a:solidFill>
              </a:rPr>
              <a:t>Vi har talt med biskopper og provster</a:t>
            </a:r>
          </a:p>
          <a:p>
            <a:pPr marL="285750" indent="-285750">
              <a:buFontTx/>
              <a:buChar char="-"/>
            </a:pPr>
            <a:r>
              <a:rPr lang="da-DK" dirty="0">
                <a:solidFill>
                  <a:schemeClr val="tx2">
                    <a:lumMod val="75000"/>
                  </a:schemeClr>
                </a:solidFill>
              </a:rPr>
              <a:t>Vi har fået konsulentbistand</a:t>
            </a:r>
          </a:p>
          <a:p>
            <a:endParaRPr lang="da-DK" dirty="0"/>
          </a:p>
        </p:txBody>
      </p:sp>
    </p:spTree>
    <p:extLst>
      <p:ext uri="{BB962C8B-B14F-4D97-AF65-F5344CB8AC3E}">
        <p14:creationId xmlns:p14="http://schemas.microsoft.com/office/powerpoint/2010/main" val="140848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Karriereveje </a:t>
            </a:r>
          </a:p>
        </p:txBody>
      </p:sp>
      <p:sp>
        <p:nvSpPr>
          <p:cNvPr id="3" name="Pladsholder til tekst 2"/>
          <p:cNvSpPr>
            <a:spLocks noGrp="1"/>
          </p:cNvSpPr>
          <p:nvPr>
            <p:ph type="body" sz="quarter" idx="10"/>
          </p:nvPr>
        </p:nvSpPr>
        <p:spPr/>
        <p:txBody>
          <a:bodyPr/>
          <a:lstStyle/>
          <a:p>
            <a:endParaRPr lang="da-DK" dirty="0"/>
          </a:p>
          <a:p>
            <a:r>
              <a:rPr lang="da-DK" sz="3200" dirty="0">
                <a:solidFill>
                  <a:schemeClr val="tx2">
                    <a:lumMod val="75000"/>
                  </a:schemeClr>
                </a:solidFill>
              </a:rPr>
              <a:t>Og det er et forhandlingsoplæg  </a:t>
            </a:r>
          </a:p>
          <a:p>
            <a:pPr marL="285750" lvl="0" indent="-285750">
              <a:buFont typeface="Arial" panose="020B0604020202020204" pitchFamily="34" charset="0"/>
              <a:buChar char="•"/>
            </a:pPr>
            <a:endParaRPr lang="da-DK" dirty="0"/>
          </a:p>
        </p:txBody>
      </p:sp>
    </p:spTree>
    <p:extLst>
      <p:ext uri="{BB962C8B-B14F-4D97-AF65-F5344CB8AC3E}">
        <p14:creationId xmlns:p14="http://schemas.microsoft.com/office/powerpoint/2010/main" val="227784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9A7CF6-5C31-42C3-B349-BDC65E689500}"/>
              </a:ext>
            </a:extLst>
          </p:cNvPr>
          <p:cNvSpPr>
            <a:spLocks noGrp="1"/>
          </p:cNvSpPr>
          <p:nvPr>
            <p:ph type="title"/>
          </p:nvPr>
        </p:nvSpPr>
        <p:spPr/>
        <p:txBody>
          <a:bodyPr/>
          <a:lstStyle/>
          <a:p>
            <a:r>
              <a:rPr lang="da-DK" dirty="0"/>
              <a:t>Prioritering</a:t>
            </a:r>
          </a:p>
        </p:txBody>
      </p:sp>
      <p:sp>
        <p:nvSpPr>
          <p:cNvPr id="3" name="Pladsholder til tekst 2">
            <a:extLst>
              <a:ext uri="{FF2B5EF4-FFF2-40B4-BE49-F238E27FC236}">
                <a16:creationId xmlns:a16="http://schemas.microsoft.com/office/drawing/2014/main" id="{2B80FECB-5769-48CA-82B5-38ED82B94AEA}"/>
              </a:ext>
            </a:extLst>
          </p:cNvPr>
          <p:cNvSpPr>
            <a:spLocks noGrp="1"/>
          </p:cNvSpPr>
          <p:nvPr>
            <p:ph type="body" sz="quarter" idx="10"/>
          </p:nvPr>
        </p:nvSpPr>
        <p:spPr/>
        <p:txBody>
          <a:bodyPr/>
          <a:lstStyle/>
          <a:p>
            <a:r>
              <a:rPr lang="da-DK" dirty="0"/>
              <a:t>I prioriteringen af et antal nye karriereveje har vi valgt at prioritere præsteembeder, hvor karrierevejene tilgodeser følgende hensyn:  </a:t>
            </a:r>
          </a:p>
          <a:p>
            <a:r>
              <a:rPr lang="da-DK" dirty="0"/>
              <a:t>1.	At præster i aktuelle embeder, som udgangspunkt skal kunne se deres egne embeder og 	udviklingen heraf, indgå i de skitserede karriereveje og opleve det som muligt og 	realistisk at videreudvikle disse i én af de skitserede karriereveje</a:t>
            </a:r>
          </a:p>
          <a:p>
            <a:r>
              <a:rPr lang="da-DK" dirty="0"/>
              <a:t>2.	At ledelseselementet fremhæves</a:t>
            </a:r>
          </a:p>
          <a:p>
            <a:r>
              <a:rPr lang="da-DK" dirty="0"/>
              <a:t>3.	At præstens synlige bidrag til sammenhængskraften i samfundet fremhæves</a:t>
            </a:r>
          </a:p>
          <a:p>
            <a:r>
              <a:rPr lang="da-DK" dirty="0"/>
              <a:t>4.	At kendte problemstillinger som præstemangel, dårlig trivsel, herunder stress, 	adresseres</a:t>
            </a:r>
          </a:p>
          <a:p>
            <a:endParaRPr lang="da-DK" dirty="0"/>
          </a:p>
        </p:txBody>
      </p:sp>
    </p:spTree>
    <p:extLst>
      <p:ext uri="{BB962C8B-B14F-4D97-AF65-F5344CB8AC3E}">
        <p14:creationId xmlns:p14="http://schemas.microsoft.com/office/powerpoint/2010/main" val="37923543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a:t>Karriereveje</a:t>
            </a:r>
          </a:p>
        </p:txBody>
      </p:sp>
      <p:sp>
        <p:nvSpPr>
          <p:cNvPr id="3" name="Pladsholder til tekst 2"/>
          <p:cNvSpPr>
            <a:spLocks noGrp="1"/>
          </p:cNvSpPr>
          <p:nvPr>
            <p:ph type="body" sz="quarter" idx="10"/>
          </p:nvPr>
        </p:nvSpPr>
        <p:spPr>
          <a:xfrm>
            <a:off x="539552" y="1435342"/>
            <a:ext cx="8215154" cy="2844316"/>
          </a:xfrm>
        </p:spPr>
        <p:txBody>
          <a:bodyPr/>
          <a:lstStyle/>
          <a:p>
            <a:endParaRPr lang="da-DK" dirty="0"/>
          </a:p>
          <a:p>
            <a:r>
              <a:rPr lang="da-DK" sz="1800" dirty="0"/>
              <a:t>HB lægger vægt på, at alle præster skal kunne se en karrieremulighed som indbefatter en løn, der svarer til LG 3</a:t>
            </a:r>
          </a:p>
          <a:p>
            <a:r>
              <a:rPr lang="da-DK" sz="1800" dirty="0"/>
              <a:t>På den baggrund har HB opstillet fire grundkarriereveje </a:t>
            </a:r>
          </a:p>
          <a:p>
            <a:endParaRPr lang="da-DK" dirty="0"/>
          </a:p>
        </p:txBody>
      </p:sp>
    </p:spTree>
    <p:extLst>
      <p:ext uri="{BB962C8B-B14F-4D97-AF65-F5344CB8AC3E}">
        <p14:creationId xmlns:p14="http://schemas.microsoft.com/office/powerpoint/2010/main" val="53813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Dagsorden</a:t>
            </a:r>
          </a:p>
        </p:txBody>
      </p:sp>
      <p:sp>
        <p:nvSpPr>
          <p:cNvPr id="3" name="Pladsholder til tekst 2"/>
          <p:cNvSpPr>
            <a:spLocks noGrp="1"/>
          </p:cNvSpPr>
          <p:nvPr>
            <p:ph type="body" sz="quarter" idx="10"/>
          </p:nvPr>
        </p:nvSpPr>
        <p:spPr>
          <a:xfrm>
            <a:off x="611560" y="1201317"/>
            <a:ext cx="8215154" cy="3528392"/>
          </a:xfrm>
        </p:spPr>
        <p:txBody>
          <a:bodyPr/>
          <a:lstStyle/>
          <a:p>
            <a:pPr marL="285750" lvl="0" indent="-285750">
              <a:buFont typeface="Arial" panose="020B0604020202020204" pitchFamily="34" charset="0"/>
              <a:buChar char="•"/>
            </a:pPr>
            <a:r>
              <a:rPr lang="da-DK" dirty="0"/>
              <a:t>Valg af dirigent og referent</a:t>
            </a:r>
          </a:p>
          <a:p>
            <a:pPr marL="285750" lvl="0" indent="-285750">
              <a:buFont typeface="Arial" panose="020B0604020202020204" pitchFamily="34" charset="0"/>
              <a:buChar char="•"/>
            </a:pPr>
            <a:r>
              <a:rPr lang="da-DK" dirty="0"/>
              <a:t>Hovedbestyrelsens fagpolitisk arbejde</a:t>
            </a:r>
          </a:p>
          <a:p>
            <a:pPr lvl="0"/>
            <a:r>
              <a:rPr lang="da-DK" dirty="0"/>
              <a:t>	- Karriereveje</a:t>
            </a:r>
          </a:p>
          <a:p>
            <a:pPr lvl="0"/>
            <a:r>
              <a:rPr lang="da-DK" dirty="0"/>
              <a:t>	- Drøftelse af boligpolitik</a:t>
            </a:r>
          </a:p>
          <a:p>
            <a:pPr marL="285750" lvl="0" indent="-285750">
              <a:buFont typeface="Arial" panose="020B0604020202020204" pitchFamily="34" charset="0"/>
              <a:buChar char="•"/>
            </a:pPr>
            <a:r>
              <a:rPr lang="da-DK" dirty="0"/>
              <a:t>Beretning fra stiftsbestyrelsen </a:t>
            </a:r>
          </a:p>
          <a:p>
            <a:pPr marL="285750" lvl="0" indent="-285750">
              <a:buFont typeface="Arial" panose="020B0604020202020204" pitchFamily="34" charset="0"/>
              <a:buChar char="•"/>
            </a:pPr>
            <a:r>
              <a:rPr lang="da-DK" dirty="0"/>
              <a:t>Oplæg fra to præster i stiftet: ”Hvis jeg var hovedbestyrelsesmedlem, ville jeg ….”</a:t>
            </a:r>
          </a:p>
          <a:p>
            <a:pPr marL="285750" lvl="0" indent="-285750">
              <a:buFont typeface="Arial" panose="020B0604020202020204" pitchFamily="34" charset="0"/>
              <a:buChar char="•"/>
            </a:pPr>
            <a:r>
              <a:rPr lang="da-DK" dirty="0"/>
              <a:t>Forslag (der er ikke fremsat forslag)</a:t>
            </a:r>
          </a:p>
          <a:p>
            <a:pPr marL="285750" lvl="0" indent="-285750">
              <a:buFont typeface="Arial" panose="020B0604020202020204" pitchFamily="34" charset="0"/>
              <a:buChar char="•"/>
            </a:pPr>
            <a:r>
              <a:rPr lang="da-DK" dirty="0"/>
              <a:t>Valg af repræsentanter og suppleanter til repræsentantskabsmødet den 3.-5. juni 2019 i Svendborg</a:t>
            </a:r>
          </a:p>
          <a:p>
            <a:pPr marL="285750" lvl="0" indent="-285750">
              <a:buFont typeface="Arial" panose="020B0604020202020204" pitchFamily="34" charset="0"/>
              <a:buChar char="•"/>
            </a:pPr>
            <a:r>
              <a:rPr lang="da-DK" dirty="0"/>
              <a:t>Eventuelt</a:t>
            </a:r>
          </a:p>
        </p:txBody>
      </p:sp>
    </p:spTree>
    <p:extLst>
      <p:ext uri="{BB962C8B-B14F-4D97-AF65-F5344CB8AC3E}">
        <p14:creationId xmlns:p14="http://schemas.microsoft.com/office/powerpoint/2010/main" val="425117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dirty="0"/>
              <a:t>Karriereveje</a:t>
            </a:r>
          </a:p>
        </p:txBody>
      </p:sp>
      <p:sp>
        <p:nvSpPr>
          <p:cNvPr id="3" name="Pladsholder til tekst 2"/>
          <p:cNvSpPr>
            <a:spLocks noGrp="1"/>
          </p:cNvSpPr>
          <p:nvPr>
            <p:ph type="body" sz="quarter" idx="10"/>
          </p:nvPr>
        </p:nvSpPr>
        <p:spPr>
          <a:xfrm>
            <a:off x="473214" y="887572"/>
            <a:ext cx="8215154" cy="3528392"/>
          </a:xfrm>
        </p:spPr>
        <p:txBody>
          <a:bodyPr/>
          <a:lstStyle/>
          <a:p>
            <a:pPr marL="342900" indent="-342900">
              <a:buAutoNum type="arabicPeriod"/>
            </a:pPr>
            <a:r>
              <a:rPr lang="da-DK" sz="1800" dirty="0"/>
              <a:t>Ledelse og organisation</a:t>
            </a:r>
          </a:p>
          <a:p>
            <a:pPr marL="342900" indent="-342900">
              <a:buAutoNum type="arabicPeriod"/>
            </a:pPr>
            <a:r>
              <a:rPr lang="da-DK" sz="1800" dirty="0"/>
              <a:t>Faglig specialisering</a:t>
            </a:r>
          </a:p>
          <a:p>
            <a:pPr marL="342900" indent="-342900">
              <a:buAutoNum type="arabicPeriod"/>
            </a:pPr>
            <a:r>
              <a:rPr lang="da-DK" sz="1800" dirty="0"/>
              <a:t>Udvikling og samskabelse</a:t>
            </a:r>
          </a:p>
          <a:p>
            <a:pPr marL="342900" indent="-342900">
              <a:buAutoNum type="arabicPeriod"/>
            </a:pPr>
            <a:r>
              <a:rPr lang="da-DK" sz="1800" dirty="0"/>
              <a:t>Større programmer og projekter</a:t>
            </a:r>
          </a:p>
        </p:txBody>
      </p:sp>
    </p:spTree>
    <p:extLst>
      <p:ext uri="{BB962C8B-B14F-4D97-AF65-F5344CB8AC3E}">
        <p14:creationId xmlns:p14="http://schemas.microsoft.com/office/powerpoint/2010/main" val="348990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Karriereveje</a:t>
            </a:r>
          </a:p>
        </p:txBody>
      </p:sp>
      <p:sp>
        <p:nvSpPr>
          <p:cNvPr id="3" name="Pladsholder til tekst 2"/>
          <p:cNvSpPr>
            <a:spLocks noGrp="1"/>
          </p:cNvSpPr>
          <p:nvPr>
            <p:ph type="body" sz="quarter" idx="10"/>
          </p:nvPr>
        </p:nvSpPr>
        <p:spPr>
          <a:xfrm>
            <a:off x="473214" y="887572"/>
            <a:ext cx="8215154" cy="3528392"/>
          </a:xfrm>
        </p:spPr>
        <p:txBody>
          <a:bodyPr/>
          <a:lstStyle/>
          <a:p>
            <a:pPr marL="342900" indent="-342900">
              <a:buAutoNum type="arabicPeriod"/>
            </a:pPr>
            <a:r>
              <a:rPr lang="da-DK" b="1" dirty="0"/>
              <a:t>Ledelse og organisation</a:t>
            </a:r>
            <a:r>
              <a:rPr lang="da-DK" dirty="0"/>
              <a:t> </a:t>
            </a:r>
          </a:p>
          <a:p>
            <a:r>
              <a:rPr lang="da-DK" dirty="0"/>
              <a:t>(Indadtil), ”tovholderen” fx facilitere provstinetværk (HR funktioner - en slags viceprovst) eller stiftsnetværk (f.eks. uddannelseskonsulenterne.) </a:t>
            </a:r>
          </a:p>
        </p:txBody>
      </p:sp>
    </p:spTree>
    <p:extLst>
      <p:ext uri="{BB962C8B-B14F-4D97-AF65-F5344CB8AC3E}">
        <p14:creationId xmlns:p14="http://schemas.microsoft.com/office/powerpoint/2010/main" val="275598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Karriereveje</a:t>
            </a:r>
          </a:p>
        </p:txBody>
      </p:sp>
      <p:sp>
        <p:nvSpPr>
          <p:cNvPr id="3" name="Pladsholder til tekst 2"/>
          <p:cNvSpPr>
            <a:spLocks noGrp="1"/>
          </p:cNvSpPr>
          <p:nvPr>
            <p:ph type="body" sz="quarter" idx="10"/>
          </p:nvPr>
        </p:nvSpPr>
        <p:spPr>
          <a:xfrm>
            <a:off x="471646" y="894353"/>
            <a:ext cx="8215154" cy="3528392"/>
          </a:xfrm>
        </p:spPr>
        <p:txBody>
          <a:bodyPr/>
          <a:lstStyle/>
          <a:p>
            <a:endParaRPr lang="da-DK" dirty="0"/>
          </a:p>
          <a:p>
            <a:r>
              <a:rPr lang="da-DK" b="1" dirty="0"/>
              <a:t>2. Faglig specialisering</a:t>
            </a:r>
            <a:r>
              <a:rPr lang="da-DK" dirty="0"/>
              <a:t> </a:t>
            </a:r>
          </a:p>
          <a:p>
            <a:r>
              <a:rPr lang="da-DK" dirty="0"/>
              <a:t>Opbygget teologiske viden og kompetencer, som deles med mange f.eks. almen teologi, diakoni, homiletik. sjælesorg, </a:t>
            </a:r>
            <a:r>
              <a:rPr lang="da-DK" dirty="0" err="1"/>
              <a:t>kateketik</a:t>
            </a:r>
            <a:r>
              <a:rPr lang="da-DK" dirty="0"/>
              <a:t>, gerontologi, demens, ældre/unge, (jf. </a:t>
            </a:r>
            <a:r>
              <a:rPr lang="da-DK" dirty="0" err="1"/>
              <a:t>FUVs</a:t>
            </a:r>
            <a:r>
              <a:rPr lang="da-DK" dirty="0"/>
              <a:t>  nye specialuddannelser)</a:t>
            </a:r>
          </a:p>
        </p:txBody>
      </p:sp>
    </p:spTree>
    <p:extLst>
      <p:ext uri="{BB962C8B-B14F-4D97-AF65-F5344CB8AC3E}">
        <p14:creationId xmlns:p14="http://schemas.microsoft.com/office/powerpoint/2010/main" val="36560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Karriereveje</a:t>
            </a:r>
          </a:p>
        </p:txBody>
      </p:sp>
      <p:sp>
        <p:nvSpPr>
          <p:cNvPr id="3" name="Pladsholder til tekst 2"/>
          <p:cNvSpPr>
            <a:spLocks noGrp="1"/>
          </p:cNvSpPr>
          <p:nvPr>
            <p:ph type="body" sz="quarter" idx="10"/>
          </p:nvPr>
        </p:nvSpPr>
        <p:spPr>
          <a:xfrm>
            <a:off x="473214" y="887572"/>
            <a:ext cx="8215154" cy="3528392"/>
          </a:xfrm>
        </p:spPr>
        <p:txBody>
          <a:bodyPr/>
          <a:lstStyle/>
          <a:p>
            <a:r>
              <a:rPr lang="da-DK" b="1" dirty="0"/>
              <a:t>3. Udvikling og samskabelse</a:t>
            </a:r>
            <a:r>
              <a:rPr lang="da-DK" dirty="0"/>
              <a:t> </a:t>
            </a:r>
          </a:p>
          <a:p>
            <a:r>
              <a:rPr lang="da-DK" dirty="0"/>
              <a:t>”Brobyggeren” mellem folkekirken og det øvrige samfund, mellem det offentlige Danmark og frivillige Danmark. Relations-og projektopbygning; lokalsamfund, kommune, institutioner, i samspil med teologisk faglighed.</a:t>
            </a:r>
          </a:p>
        </p:txBody>
      </p:sp>
    </p:spTree>
    <p:extLst>
      <p:ext uri="{BB962C8B-B14F-4D97-AF65-F5344CB8AC3E}">
        <p14:creationId xmlns:p14="http://schemas.microsoft.com/office/powerpoint/2010/main" val="253499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Karriereveje</a:t>
            </a:r>
          </a:p>
        </p:txBody>
      </p:sp>
      <p:sp>
        <p:nvSpPr>
          <p:cNvPr id="3" name="Pladsholder til tekst 2"/>
          <p:cNvSpPr>
            <a:spLocks noGrp="1"/>
          </p:cNvSpPr>
          <p:nvPr>
            <p:ph type="body" sz="quarter" idx="10"/>
          </p:nvPr>
        </p:nvSpPr>
        <p:spPr>
          <a:xfrm>
            <a:off x="473214" y="887572"/>
            <a:ext cx="8215154" cy="3528392"/>
          </a:xfrm>
        </p:spPr>
        <p:txBody>
          <a:bodyPr/>
          <a:lstStyle/>
          <a:p>
            <a:r>
              <a:rPr lang="da-DK" dirty="0"/>
              <a:t>4. </a:t>
            </a:r>
            <a:r>
              <a:rPr lang="da-DK" b="1" dirty="0"/>
              <a:t>Særlig opgave</a:t>
            </a:r>
            <a:r>
              <a:rPr lang="da-DK" dirty="0"/>
              <a:t> </a:t>
            </a:r>
          </a:p>
          <a:p>
            <a:r>
              <a:rPr lang="da-DK" dirty="0"/>
              <a:t>Større programmer/projekter – projektlederkompetence ud over det sædvanlige. Program ansvarlig; forberede, styre, facilitere, evaluere. Stillinger i provsti, stift, men kan også være på nationalt niveau i samspil med teologisk faglighed.</a:t>
            </a:r>
          </a:p>
        </p:txBody>
      </p:sp>
    </p:spTree>
    <p:extLst>
      <p:ext uri="{BB962C8B-B14F-4D97-AF65-F5344CB8AC3E}">
        <p14:creationId xmlns:p14="http://schemas.microsoft.com/office/powerpoint/2010/main" val="223247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1B40F9-9B57-4EBB-BF0C-43E4C3B7B6D1}"/>
              </a:ext>
            </a:extLst>
          </p:cNvPr>
          <p:cNvSpPr>
            <a:spLocks noGrp="1"/>
          </p:cNvSpPr>
          <p:nvPr>
            <p:ph type="title"/>
          </p:nvPr>
        </p:nvSpPr>
        <p:spPr/>
        <p:txBody>
          <a:bodyPr/>
          <a:lstStyle/>
          <a:p>
            <a:r>
              <a:rPr lang="da-DK" dirty="0">
                <a:solidFill>
                  <a:schemeClr val="accent6">
                    <a:lumMod val="75000"/>
                  </a:schemeClr>
                </a:solidFill>
              </a:rPr>
              <a:t>Karriereveje</a:t>
            </a:r>
            <a:r>
              <a:rPr lang="da-DK" dirty="0"/>
              <a:t> = </a:t>
            </a:r>
            <a:r>
              <a:rPr lang="da-DK" dirty="0">
                <a:solidFill>
                  <a:schemeClr val="accent6">
                    <a:lumMod val="75000"/>
                  </a:schemeClr>
                </a:solidFill>
              </a:rPr>
              <a:t>pastorale løbebaner</a:t>
            </a:r>
          </a:p>
        </p:txBody>
      </p:sp>
      <p:sp>
        <p:nvSpPr>
          <p:cNvPr id="3" name="Pladsholder til tekst 2">
            <a:extLst>
              <a:ext uri="{FF2B5EF4-FFF2-40B4-BE49-F238E27FC236}">
                <a16:creationId xmlns:a16="http://schemas.microsoft.com/office/drawing/2014/main" id="{CB3C532A-675C-4D58-B69D-615E7C6D5C3B}"/>
              </a:ext>
            </a:extLst>
          </p:cNvPr>
          <p:cNvSpPr>
            <a:spLocks noGrp="1"/>
          </p:cNvSpPr>
          <p:nvPr>
            <p:ph type="body" sz="quarter" idx="10"/>
          </p:nvPr>
        </p:nvSpPr>
        <p:spPr>
          <a:xfrm>
            <a:off x="461302" y="1336420"/>
            <a:ext cx="8215154" cy="3528392"/>
          </a:xfrm>
        </p:spPr>
        <p:txBody>
          <a:bodyPr/>
          <a:lstStyle/>
          <a:p>
            <a:r>
              <a:rPr lang="da-DK" sz="2400" b="1" dirty="0">
                <a:solidFill>
                  <a:schemeClr val="accent6">
                    <a:lumMod val="75000"/>
                  </a:schemeClr>
                </a:solidFill>
              </a:rPr>
              <a:t>Ét embede – flere veje</a:t>
            </a:r>
          </a:p>
          <a:p>
            <a:r>
              <a:rPr lang="da-DK" dirty="0"/>
              <a:t>Biskop</a:t>
            </a:r>
          </a:p>
          <a:p>
            <a:r>
              <a:rPr lang="da-DK" dirty="0"/>
              <a:t>Provst</a:t>
            </a:r>
          </a:p>
          <a:p>
            <a:r>
              <a:rPr lang="da-DK" dirty="0"/>
              <a:t>Sognepræst</a:t>
            </a:r>
          </a:p>
          <a:p>
            <a:r>
              <a:rPr lang="da-DK" dirty="0"/>
              <a:t>Funktionspræst</a:t>
            </a:r>
          </a:p>
          <a:p>
            <a:r>
              <a:rPr lang="da-DK" dirty="0"/>
              <a:t>- Forskellige kvoteringer</a:t>
            </a:r>
          </a:p>
        </p:txBody>
      </p:sp>
      <p:pic>
        <p:nvPicPr>
          <p:cNvPr id="4" name="Billede 3">
            <a:extLst>
              <a:ext uri="{FF2B5EF4-FFF2-40B4-BE49-F238E27FC236}">
                <a16:creationId xmlns:a16="http://schemas.microsoft.com/office/drawing/2014/main" id="{329BD3A3-EFD4-49E2-B445-41BDB9891826}"/>
              </a:ext>
            </a:extLst>
          </p:cNvPr>
          <p:cNvPicPr>
            <a:picLocks noChangeAspect="1"/>
          </p:cNvPicPr>
          <p:nvPr/>
        </p:nvPicPr>
        <p:blipFill rotWithShape="1">
          <a:blip r:embed="rId3"/>
          <a:srcRect l="3472" t="2121" r="2763" b="47480"/>
          <a:stretch/>
        </p:blipFill>
        <p:spPr>
          <a:xfrm>
            <a:off x="4644008" y="1417340"/>
            <a:ext cx="3888433" cy="2880320"/>
          </a:xfrm>
          <a:prstGeom prst="rect">
            <a:avLst/>
          </a:prstGeom>
        </p:spPr>
      </p:pic>
    </p:spTree>
    <p:extLst>
      <p:ext uri="{BB962C8B-B14F-4D97-AF65-F5344CB8AC3E}">
        <p14:creationId xmlns:p14="http://schemas.microsoft.com/office/powerpoint/2010/main" val="698032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titel 5">
            <a:extLst>
              <a:ext uri="{FF2B5EF4-FFF2-40B4-BE49-F238E27FC236}">
                <a16:creationId xmlns:a16="http://schemas.microsoft.com/office/drawing/2014/main" id="{20500965-43B7-49CC-9067-267D18860E2D}"/>
              </a:ext>
            </a:extLst>
          </p:cNvPr>
          <p:cNvSpPr>
            <a:spLocks noGrp="1"/>
          </p:cNvSpPr>
          <p:nvPr>
            <p:ph type="subTitle" idx="1"/>
          </p:nvPr>
        </p:nvSpPr>
        <p:spPr>
          <a:xfrm>
            <a:off x="971600" y="4009628"/>
            <a:ext cx="7200000" cy="619132"/>
          </a:xfrm>
        </p:spPr>
        <p:txBody>
          <a:bodyPr/>
          <a:lstStyle/>
          <a:p>
            <a:r>
              <a:rPr lang="da-DK" dirty="0"/>
              <a:t>Maj 2019</a:t>
            </a:r>
          </a:p>
        </p:txBody>
      </p:sp>
      <p:sp>
        <p:nvSpPr>
          <p:cNvPr id="2" name="Titel 1"/>
          <p:cNvSpPr>
            <a:spLocks noGrp="1"/>
          </p:cNvSpPr>
          <p:nvPr>
            <p:ph type="title"/>
          </p:nvPr>
        </p:nvSpPr>
        <p:spPr/>
        <p:txBody>
          <a:bodyPr anchor="t"/>
          <a:lstStyle/>
          <a:p>
            <a:pPr algn="l">
              <a:spcBef>
                <a:spcPts val="600"/>
              </a:spcBef>
              <a:spcAft>
                <a:spcPts val="1800"/>
              </a:spcAft>
            </a:pPr>
            <a:br>
              <a:rPr lang="da-DK" sz="4000" dirty="0"/>
            </a:br>
            <a:br>
              <a:rPr lang="da-DK" sz="3333" dirty="0"/>
            </a:br>
            <a:endParaRPr lang="da-DK" sz="2400" dirty="0"/>
          </a:p>
        </p:txBody>
      </p:sp>
      <p:sp>
        <p:nvSpPr>
          <p:cNvPr id="4" name="Rektangel 3"/>
          <p:cNvSpPr/>
          <p:nvPr/>
        </p:nvSpPr>
        <p:spPr>
          <a:xfrm>
            <a:off x="719572" y="625252"/>
            <a:ext cx="7776864" cy="3139321"/>
          </a:xfrm>
          <a:prstGeom prst="rect">
            <a:avLst/>
          </a:prstGeom>
        </p:spPr>
        <p:txBody>
          <a:bodyPr wrap="square">
            <a:spAutoFit/>
          </a:bodyPr>
          <a:lstStyle/>
          <a:p>
            <a:pPr lvl="0">
              <a:spcAft>
                <a:spcPts val="0"/>
              </a:spcAft>
            </a:pPr>
            <a:endParaRPr lang="da-DK" sz="3600" dirty="0">
              <a:latin typeface="Alegreya Sans Light"/>
              <a:ea typeface="Calibri"/>
              <a:cs typeface="Times New Roman"/>
            </a:endParaRPr>
          </a:p>
          <a:p>
            <a:pPr lvl="0" algn="ctr">
              <a:spcAft>
                <a:spcPts val="0"/>
              </a:spcAft>
            </a:pPr>
            <a:endParaRPr lang="da-DK" sz="3600" dirty="0">
              <a:latin typeface="Alegreya Sans Light"/>
              <a:ea typeface="Calibri"/>
              <a:cs typeface="Times New Roman"/>
            </a:endParaRPr>
          </a:p>
          <a:p>
            <a:pPr lvl="0" algn="ctr">
              <a:spcAft>
                <a:spcPts val="0"/>
              </a:spcAft>
            </a:pPr>
            <a:endParaRPr lang="da-DK" sz="3600" dirty="0">
              <a:latin typeface="Alegreya Sans Light"/>
              <a:ea typeface="Calibri"/>
              <a:cs typeface="Times New Roman"/>
            </a:endParaRPr>
          </a:p>
          <a:p>
            <a:pPr lvl="0" algn="ctr">
              <a:spcAft>
                <a:spcPts val="0"/>
              </a:spcAft>
            </a:pPr>
            <a:r>
              <a:rPr lang="da-DK" sz="3600" b="1" dirty="0">
                <a:solidFill>
                  <a:schemeClr val="tx2">
                    <a:lumMod val="75000"/>
                  </a:schemeClr>
                </a:solidFill>
                <a:latin typeface="Alegreya Sans Light"/>
                <a:ea typeface="Calibri"/>
                <a:cs typeface="Times New Roman"/>
              </a:rPr>
              <a:t>Tjenesteboligen</a:t>
            </a:r>
          </a:p>
          <a:p>
            <a:pPr lvl="0">
              <a:spcAft>
                <a:spcPts val="0"/>
              </a:spcAft>
            </a:pPr>
            <a:r>
              <a:rPr lang="da-DK" sz="3600" dirty="0">
                <a:latin typeface="Alegreya Sans Light"/>
                <a:ea typeface="Calibri"/>
                <a:cs typeface="Times New Roman"/>
              </a:rPr>
              <a:t>	</a:t>
            </a:r>
            <a:r>
              <a:rPr lang="da-DK" sz="2400" dirty="0">
                <a:latin typeface="Alegreya Sans Light"/>
                <a:ea typeface="Calibri"/>
                <a:cs typeface="Times New Roman"/>
              </a:rPr>
              <a:t>	</a:t>
            </a:r>
            <a:endParaRPr lang="da-DK" sz="3600" dirty="0">
              <a:latin typeface="Alegreya Sans Light"/>
              <a:ea typeface="Calibri"/>
              <a:cs typeface="Times New Roman"/>
            </a:endParaRPr>
          </a:p>
          <a:p>
            <a:pPr marL="342900" lvl="0" indent="-342900">
              <a:spcAft>
                <a:spcPts val="0"/>
              </a:spcAft>
              <a:buFont typeface="Symbol"/>
              <a:buChar char=""/>
            </a:pPr>
            <a:endParaRPr lang="da-DK" dirty="0">
              <a:latin typeface="Alegreya Sans Light"/>
              <a:ea typeface="Calibri"/>
              <a:cs typeface="Times New Roman"/>
            </a:endParaRPr>
          </a:p>
        </p:txBody>
      </p:sp>
      <p:pic>
        <p:nvPicPr>
          <p:cNvPr id="3" name="Billede 2">
            <a:extLst>
              <a:ext uri="{FF2B5EF4-FFF2-40B4-BE49-F238E27FC236}">
                <a16:creationId xmlns:a16="http://schemas.microsoft.com/office/drawing/2014/main" id="{34A13815-97D2-4600-A4E6-E215AF405D06}"/>
              </a:ext>
            </a:extLst>
          </p:cNvPr>
          <p:cNvPicPr>
            <a:picLocks noChangeAspect="1"/>
          </p:cNvPicPr>
          <p:nvPr/>
        </p:nvPicPr>
        <p:blipFill>
          <a:blip r:embed="rId2"/>
          <a:stretch>
            <a:fillRect/>
          </a:stretch>
        </p:blipFill>
        <p:spPr>
          <a:xfrm>
            <a:off x="467544" y="1871785"/>
            <a:ext cx="2595773" cy="1728192"/>
          </a:xfrm>
          <a:prstGeom prst="rect">
            <a:avLst/>
          </a:prstGeom>
          <a:ln>
            <a:noFill/>
          </a:ln>
          <a:effectLst>
            <a:softEdge rad="112500"/>
          </a:effectLst>
        </p:spPr>
      </p:pic>
    </p:spTree>
    <p:extLst>
      <p:ext uri="{BB962C8B-B14F-4D97-AF65-F5344CB8AC3E}">
        <p14:creationId xmlns:p14="http://schemas.microsoft.com/office/powerpoint/2010/main" val="801544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7310" y="536443"/>
            <a:ext cx="8229600" cy="627489"/>
          </a:xfrm>
        </p:spPr>
        <p:txBody>
          <a:bodyPr/>
          <a:lstStyle/>
          <a:p>
            <a:r>
              <a:rPr lang="da-DK" dirty="0"/>
              <a:t>Udviklingen inden for tjenesteboligområdet</a:t>
            </a:r>
          </a:p>
        </p:txBody>
      </p:sp>
      <p:sp>
        <p:nvSpPr>
          <p:cNvPr id="3" name="Pladsholder til tekst 2"/>
          <p:cNvSpPr>
            <a:spLocks noGrp="1"/>
          </p:cNvSpPr>
          <p:nvPr>
            <p:ph type="body" sz="quarter" idx="10"/>
          </p:nvPr>
        </p:nvSpPr>
        <p:spPr>
          <a:xfrm>
            <a:off x="405090" y="1163932"/>
            <a:ext cx="8215154" cy="3528392"/>
          </a:xfrm>
        </p:spPr>
        <p:txBody>
          <a:bodyPr/>
          <a:lstStyle/>
          <a:p>
            <a:pPr lvl="0" algn="ctr"/>
            <a:endParaRPr lang="da-DK" sz="3200" dirty="0"/>
          </a:p>
        </p:txBody>
      </p:sp>
      <p:sp>
        <p:nvSpPr>
          <p:cNvPr id="5" name="Rektangel 4">
            <a:extLst>
              <a:ext uri="{FF2B5EF4-FFF2-40B4-BE49-F238E27FC236}">
                <a16:creationId xmlns:a16="http://schemas.microsoft.com/office/drawing/2014/main" id="{8B75AC26-C077-4DDD-B0F6-547C60E1A0BE}"/>
              </a:ext>
            </a:extLst>
          </p:cNvPr>
          <p:cNvSpPr/>
          <p:nvPr/>
        </p:nvSpPr>
        <p:spPr>
          <a:xfrm>
            <a:off x="1835696" y="1703338"/>
            <a:ext cx="5022304" cy="2862322"/>
          </a:xfrm>
          <a:prstGeom prst="rect">
            <a:avLst/>
          </a:prstGeom>
        </p:spPr>
        <p:txBody>
          <a:bodyPr wrap="square">
            <a:spAutoFit/>
          </a:bodyPr>
          <a:lstStyle/>
          <a:p>
            <a:r>
              <a:rPr lang="da-DK" dirty="0"/>
              <a:t>Der er sket meget på tjenesteboligområdet de sidste 20 år. </a:t>
            </a:r>
          </a:p>
          <a:p>
            <a:endParaRPr lang="da-DK" dirty="0"/>
          </a:p>
          <a:p>
            <a:r>
              <a:rPr lang="da-DK" dirty="0"/>
              <a:t>Hovedreglen er, at der er knyttet tjenestebolig til embedet som sognepræst.  </a:t>
            </a:r>
          </a:p>
          <a:p>
            <a:endParaRPr lang="da-DK" dirty="0"/>
          </a:p>
          <a:p>
            <a:r>
              <a:rPr lang="da-DK" dirty="0"/>
              <a:t>Præsteforeningens boligudvalg har i foråret 2019 set nærmere på, hvordan det forholder sig med hovedreglen om, at der er knyttet tjenestebolig til embedet. </a:t>
            </a:r>
          </a:p>
        </p:txBody>
      </p:sp>
    </p:spTree>
    <p:extLst>
      <p:ext uri="{BB962C8B-B14F-4D97-AF65-F5344CB8AC3E}">
        <p14:creationId xmlns:p14="http://schemas.microsoft.com/office/powerpoint/2010/main" val="367320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Nedlæggelse af tjenesteboliger</a:t>
            </a:r>
          </a:p>
        </p:txBody>
      </p:sp>
      <p:sp>
        <p:nvSpPr>
          <p:cNvPr id="3" name="Pladsholder til tekst 2"/>
          <p:cNvSpPr>
            <a:spLocks noGrp="1"/>
          </p:cNvSpPr>
          <p:nvPr>
            <p:ph type="body" sz="quarter" idx="10"/>
          </p:nvPr>
        </p:nvSpPr>
        <p:spPr/>
        <p:txBody>
          <a:bodyPr/>
          <a:lstStyle/>
          <a:p>
            <a:pPr lvl="0" algn="just"/>
            <a:r>
              <a:rPr lang="da-DK" sz="1800" dirty="0"/>
              <a:t>Boligudvalget har konstateret følgende:</a:t>
            </a:r>
          </a:p>
          <a:p>
            <a:pPr marL="457200" lvl="0" indent="-457200" algn="just">
              <a:buFontTx/>
              <a:buChar char="-"/>
            </a:pPr>
            <a:r>
              <a:rPr lang="da-DK" sz="1800" dirty="0"/>
              <a:t>Der er nedlagt omkring 300 boliger gennem de sidste 10 år pga. strukturændringer og dispensationer for boligpligten. </a:t>
            </a:r>
          </a:p>
          <a:p>
            <a:pPr marL="457200" lvl="0" indent="-457200" algn="just">
              <a:buFontTx/>
              <a:buChar char="-"/>
            </a:pPr>
            <a:r>
              <a:rPr lang="da-DK" sz="1800" dirty="0"/>
              <a:t>Der er især nedlagt boliger i Aarhus og København.</a:t>
            </a:r>
          </a:p>
          <a:p>
            <a:pPr marL="457200" lvl="0" indent="-457200" algn="just">
              <a:buFontTx/>
              <a:buChar char="-"/>
            </a:pPr>
            <a:r>
              <a:rPr lang="da-DK" sz="1800" dirty="0"/>
              <a:t>Derfor er der grund til at give tjenesteboligområdet et eftersyn bl.a. har vi spurgt alle TR om forskellige elementer vedr. bolig ude i provstierne.</a:t>
            </a:r>
          </a:p>
          <a:p>
            <a:pPr lvl="0" algn="ctr"/>
            <a:endParaRPr lang="da-DK" sz="3200" dirty="0"/>
          </a:p>
        </p:txBody>
      </p:sp>
    </p:spTree>
    <p:extLst>
      <p:ext uri="{BB962C8B-B14F-4D97-AF65-F5344CB8AC3E}">
        <p14:creationId xmlns:p14="http://schemas.microsoft.com/office/powerpoint/2010/main" val="258796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Hovedtendenser</a:t>
            </a:r>
          </a:p>
        </p:txBody>
      </p:sp>
      <p:sp>
        <p:nvSpPr>
          <p:cNvPr id="3" name="Pladsholder til tekst 2"/>
          <p:cNvSpPr>
            <a:spLocks noGrp="1"/>
          </p:cNvSpPr>
          <p:nvPr>
            <p:ph type="body" sz="quarter" idx="10"/>
          </p:nvPr>
        </p:nvSpPr>
        <p:spPr/>
        <p:txBody>
          <a:bodyPr/>
          <a:lstStyle/>
          <a:p>
            <a:pPr marL="457200" indent="-457200" algn="just">
              <a:buFontTx/>
              <a:buChar char="-"/>
            </a:pPr>
            <a:r>
              <a:rPr lang="da-DK" sz="1800" dirty="0"/>
              <a:t>Der er en uens praksis i de forskellige stifter inden for ophævelse af boligpligten og i nogle områder for mange nedlæggelser.</a:t>
            </a:r>
          </a:p>
          <a:p>
            <a:pPr marL="457200" indent="-457200" algn="just">
              <a:buFontTx/>
              <a:buChar char="-"/>
            </a:pPr>
            <a:r>
              <a:rPr lang="da-DK" sz="1800" dirty="0"/>
              <a:t>Der mangler generelt ordentlige kontorforhold for vikarer.</a:t>
            </a:r>
          </a:p>
          <a:p>
            <a:pPr marL="457200" indent="-457200" algn="just">
              <a:buFontTx/>
              <a:buChar char="-"/>
            </a:pPr>
            <a:r>
              <a:rPr lang="da-DK" sz="1800" dirty="0"/>
              <a:t>Der er fortsat for mange sager med skimmelproblemer i hele landet.</a:t>
            </a:r>
          </a:p>
          <a:p>
            <a:pPr marL="457200" indent="-457200" algn="just">
              <a:buFontTx/>
              <a:buChar char="-"/>
            </a:pPr>
            <a:r>
              <a:rPr lang="da-DK" sz="1800" dirty="0"/>
              <a:t>Der sker ikke systematisk opfølgning på energimærkning, ligesom der er begrænset fokus på energioptimering.</a:t>
            </a:r>
          </a:p>
          <a:p>
            <a:pPr lvl="0" algn="ctr"/>
            <a:endParaRPr lang="da-DK" sz="3200" dirty="0"/>
          </a:p>
        </p:txBody>
      </p:sp>
    </p:spTree>
    <p:extLst>
      <p:ext uri="{BB962C8B-B14F-4D97-AF65-F5344CB8AC3E}">
        <p14:creationId xmlns:p14="http://schemas.microsoft.com/office/powerpoint/2010/main" val="373390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Medlemsmøde 2019</a:t>
            </a:r>
          </a:p>
        </p:txBody>
      </p:sp>
      <p:sp>
        <p:nvSpPr>
          <p:cNvPr id="3" name="Pladsholder til tekst 2"/>
          <p:cNvSpPr>
            <a:spLocks noGrp="1"/>
          </p:cNvSpPr>
          <p:nvPr>
            <p:ph type="body" sz="quarter" idx="10"/>
          </p:nvPr>
        </p:nvSpPr>
        <p:spPr>
          <a:xfrm>
            <a:off x="461302" y="1336420"/>
            <a:ext cx="8215154" cy="2673208"/>
          </a:xfrm>
        </p:spPr>
        <p:txBody>
          <a:bodyPr/>
          <a:lstStyle/>
          <a:p>
            <a:pPr lvl="0" algn="ctr"/>
            <a:r>
              <a:rPr lang="da-DK" sz="2800" dirty="0">
                <a:solidFill>
                  <a:schemeClr val="tx2">
                    <a:lumMod val="75000"/>
                  </a:schemeClr>
                </a:solidFill>
              </a:rPr>
              <a:t>Valg af dirigent og referent</a:t>
            </a:r>
          </a:p>
        </p:txBody>
      </p:sp>
    </p:spTree>
    <p:extLst>
      <p:ext uri="{BB962C8B-B14F-4D97-AF65-F5344CB8AC3E}">
        <p14:creationId xmlns:p14="http://schemas.microsoft.com/office/powerpoint/2010/main" val="213568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02E3BE-E86B-49FA-8375-78BBAF518712}"/>
              </a:ext>
            </a:extLst>
          </p:cNvPr>
          <p:cNvSpPr>
            <a:spLocks noGrp="1"/>
          </p:cNvSpPr>
          <p:nvPr>
            <p:ph type="title"/>
          </p:nvPr>
        </p:nvSpPr>
        <p:spPr/>
        <p:txBody>
          <a:bodyPr/>
          <a:lstStyle/>
          <a:p>
            <a:r>
              <a:rPr lang="da-DK" dirty="0"/>
              <a:t>Boligtendenser på landsplan og i stiftet</a:t>
            </a:r>
            <a:br>
              <a:rPr lang="da-DK" dirty="0"/>
            </a:br>
            <a:br>
              <a:rPr lang="da-DK" dirty="0"/>
            </a:br>
            <a:r>
              <a:rPr lang="da-DK" sz="1600" dirty="0"/>
              <a:t>Tjenesteboligmassen – Landsplan				Stiftet			</a:t>
            </a:r>
            <a:br>
              <a:rPr lang="da-DK" dirty="0"/>
            </a:br>
            <a:br>
              <a:rPr lang="da-DK" dirty="0"/>
            </a:br>
            <a:br>
              <a:rPr lang="da-DK" dirty="0"/>
            </a:br>
            <a:endParaRPr lang="da-DK" dirty="0"/>
          </a:p>
        </p:txBody>
      </p:sp>
      <p:sp>
        <p:nvSpPr>
          <p:cNvPr id="3" name="Pladsholder til tekst 2">
            <a:extLst>
              <a:ext uri="{FF2B5EF4-FFF2-40B4-BE49-F238E27FC236}">
                <a16:creationId xmlns:a16="http://schemas.microsoft.com/office/drawing/2014/main" id="{9CB6A3F5-225B-4688-9326-1CB55EE1E281}"/>
              </a:ext>
            </a:extLst>
          </p:cNvPr>
          <p:cNvSpPr>
            <a:spLocks noGrp="1"/>
          </p:cNvSpPr>
          <p:nvPr>
            <p:ph type="body" sz="quarter" idx="10"/>
          </p:nvPr>
        </p:nvSpPr>
        <p:spPr/>
        <p:txBody>
          <a:bodyPr/>
          <a:lstStyle/>
          <a:p>
            <a:pPr algn="ctr"/>
            <a:endParaRPr lang="da-DK" i="1" dirty="0">
              <a:highlight>
                <a:srgbClr val="FFFF00"/>
              </a:highlight>
            </a:endParaRPr>
          </a:p>
        </p:txBody>
      </p:sp>
      <p:graphicFrame>
        <p:nvGraphicFramePr>
          <p:cNvPr id="4" name="Diagram 3">
            <a:extLst>
              <a:ext uri="{FF2B5EF4-FFF2-40B4-BE49-F238E27FC236}">
                <a16:creationId xmlns:a16="http://schemas.microsoft.com/office/drawing/2014/main" id="{FF92E9BE-0D80-453B-A6C6-9391CAE839F6}"/>
              </a:ext>
            </a:extLst>
          </p:cNvPr>
          <p:cNvGraphicFramePr/>
          <p:nvPr>
            <p:extLst>
              <p:ext uri="{D42A27DB-BD31-4B8C-83A1-F6EECF244321}">
                <p14:modId xmlns:p14="http://schemas.microsoft.com/office/powerpoint/2010/main" val="2362156633"/>
              </p:ext>
            </p:extLst>
          </p:nvPr>
        </p:nvGraphicFramePr>
        <p:xfrm>
          <a:off x="457200" y="1800116"/>
          <a:ext cx="4114800" cy="27855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 4">
            <a:extLst>
              <a:ext uri="{FF2B5EF4-FFF2-40B4-BE49-F238E27FC236}">
                <a16:creationId xmlns:a16="http://schemas.microsoft.com/office/drawing/2014/main" id="{1E8DD1EF-DC6B-453F-BBBE-AEFB7A9D7074}"/>
              </a:ext>
            </a:extLst>
          </p:cNvPr>
          <p:cNvGraphicFramePr/>
          <p:nvPr>
            <p:extLst>
              <p:ext uri="{D42A27DB-BD31-4B8C-83A1-F6EECF244321}">
                <p14:modId xmlns:p14="http://schemas.microsoft.com/office/powerpoint/2010/main" val="1638270687"/>
              </p:ext>
            </p:extLst>
          </p:nvPr>
        </p:nvGraphicFramePr>
        <p:xfrm>
          <a:off x="4067944" y="1800117"/>
          <a:ext cx="4248472" cy="2785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64650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676D0F-F985-47DF-8590-DE5EEE510C54}"/>
              </a:ext>
            </a:extLst>
          </p:cNvPr>
          <p:cNvSpPr>
            <a:spLocks noGrp="1"/>
          </p:cNvSpPr>
          <p:nvPr>
            <p:ph type="title"/>
          </p:nvPr>
        </p:nvSpPr>
        <p:spPr/>
        <p:txBody>
          <a:bodyPr/>
          <a:lstStyle/>
          <a:p>
            <a:r>
              <a:rPr lang="da-DK" dirty="0"/>
              <a:t>Ophævelse af boligpligten</a:t>
            </a:r>
            <a:br>
              <a:rPr lang="da-DK" dirty="0"/>
            </a:br>
            <a:br>
              <a:rPr lang="da-DK" dirty="0"/>
            </a:br>
            <a:r>
              <a:rPr lang="da-DK" sz="1600" dirty="0"/>
              <a:t>Landsplan						Stiftet</a:t>
            </a:r>
            <a:endParaRPr lang="da-DK" dirty="0"/>
          </a:p>
        </p:txBody>
      </p:sp>
      <p:sp>
        <p:nvSpPr>
          <p:cNvPr id="3" name="Pladsholder til tekst 2">
            <a:extLst>
              <a:ext uri="{FF2B5EF4-FFF2-40B4-BE49-F238E27FC236}">
                <a16:creationId xmlns:a16="http://schemas.microsoft.com/office/drawing/2014/main" id="{05E81BF4-10E1-451D-81C7-26C0B2BE12DF}"/>
              </a:ext>
            </a:extLst>
          </p:cNvPr>
          <p:cNvSpPr>
            <a:spLocks noGrp="1"/>
          </p:cNvSpPr>
          <p:nvPr>
            <p:ph type="body" sz="quarter" idx="10"/>
          </p:nvPr>
        </p:nvSpPr>
        <p:spPr/>
        <p:txBody>
          <a:bodyPr/>
          <a:lstStyle/>
          <a:p>
            <a:endParaRPr lang="da-DK" dirty="0"/>
          </a:p>
        </p:txBody>
      </p:sp>
      <p:graphicFrame>
        <p:nvGraphicFramePr>
          <p:cNvPr id="4" name="Diagram 3">
            <a:extLst>
              <a:ext uri="{FF2B5EF4-FFF2-40B4-BE49-F238E27FC236}">
                <a16:creationId xmlns:a16="http://schemas.microsoft.com/office/drawing/2014/main" id="{7FFE428C-F80E-4A3D-AD7A-42896C9D3DC7}"/>
              </a:ext>
            </a:extLst>
          </p:cNvPr>
          <p:cNvGraphicFramePr/>
          <p:nvPr>
            <p:extLst>
              <p:ext uri="{D42A27DB-BD31-4B8C-83A1-F6EECF244321}">
                <p14:modId xmlns:p14="http://schemas.microsoft.com/office/powerpoint/2010/main" val="1631018320"/>
              </p:ext>
            </p:extLst>
          </p:nvPr>
        </p:nvGraphicFramePr>
        <p:xfrm>
          <a:off x="179512" y="1777380"/>
          <a:ext cx="4392488" cy="28083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 6">
            <a:extLst>
              <a:ext uri="{FF2B5EF4-FFF2-40B4-BE49-F238E27FC236}">
                <a16:creationId xmlns:a16="http://schemas.microsoft.com/office/drawing/2014/main" id="{2145E0EA-867A-42A0-8538-DE5796BC8DF0}"/>
              </a:ext>
            </a:extLst>
          </p:cNvPr>
          <p:cNvGraphicFramePr/>
          <p:nvPr>
            <p:extLst>
              <p:ext uri="{D42A27DB-BD31-4B8C-83A1-F6EECF244321}">
                <p14:modId xmlns:p14="http://schemas.microsoft.com/office/powerpoint/2010/main" val="1733279739"/>
              </p:ext>
            </p:extLst>
          </p:nvPr>
        </p:nvGraphicFramePr>
        <p:xfrm>
          <a:off x="4283968" y="1777380"/>
          <a:ext cx="4262264" cy="28083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292539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EB6555-8ABF-4B45-BFBB-6FDFE8588329}"/>
              </a:ext>
            </a:extLst>
          </p:cNvPr>
          <p:cNvSpPr>
            <a:spLocks noGrp="1"/>
          </p:cNvSpPr>
          <p:nvPr>
            <p:ph type="title"/>
          </p:nvPr>
        </p:nvSpPr>
        <p:spPr/>
        <p:txBody>
          <a:bodyPr/>
          <a:lstStyle/>
          <a:p>
            <a:r>
              <a:rPr lang="da-DK" dirty="0"/>
              <a:t>Præster uden eget kontor</a:t>
            </a:r>
            <a:br>
              <a:rPr lang="da-DK" dirty="0"/>
            </a:br>
            <a:br>
              <a:rPr lang="da-DK" dirty="0"/>
            </a:br>
            <a:r>
              <a:rPr lang="da-DK" sz="1600" dirty="0"/>
              <a:t>Landsplan						Stiftet</a:t>
            </a:r>
            <a:endParaRPr lang="da-DK" dirty="0"/>
          </a:p>
        </p:txBody>
      </p:sp>
      <p:sp>
        <p:nvSpPr>
          <p:cNvPr id="3" name="Pladsholder til tekst 2">
            <a:extLst>
              <a:ext uri="{FF2B5EF4-FFF2-40B4-BE49-F238E27FC236}">
                <a16:creationId xmlns:a16="http://schemas.microsoft.com/office/drawing/2014/main" id="{9C55529F-4510-4D45-869E-79E10404ACF3}"/>
              </a:ext>
            </a:extLst>
          </p:cNvPr>
          <p:cNvSpPr>
            <a:spLocks noGrp="1"/>
          </p:cNvSpPr>
          <p:nvPr>
            <p:ph type="body" sz="quarter" idx="10"/>
          </p:nvPr>
        </p:nvSpPr>
        <p:spPr/>
        <p:txBody>
          <a:bodyPr/>
          <a:lstStyle/>
          <a:p>
            <a:endParaRPr lang="da-DK" dirty="0"/>
          </a:p>
        </p:txBody>
      </p:sp>
      <p:graphicFrame>
        <p:nvGraphicFramePr>
          <p:cNvPr id="4" name="Diagram 3">
            <a:extLst>
              <a:ext uri="{FF2B5EF4-FFF2-40B4-BE49-F238E27FC236}">
                <a16:creationId xmlns:a16="http://schemas.microsoft.com/office/drawing/2014/main" id="{13736BBE-19C9-46F2-8DF9-7E15E5463E10}"/>
              </a:ext>
            </a:extLst>
          </p:cNvPr>
          <p:cNvGraphicFramePr/>
          <p:nvPr>
            <p:extLst/>
          </p:nvPr>
        </p:nvGraphicFramePr>
        <p:xfrm>
          <a:off x="-180528" y="1743532"/>
          <a:ext cx="5551512" cy="32563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 4">
            <a:extLst>
              <a:ext uri="{FF2B5EF4-FFF2-40B4-BE49-F238E27FC236}">
                <a16:creationId xmlns:a16="http://schemas.microsoft.com/office/drawing/2014/main" id="{BD6A1024-EF90-41A9-963C-C5CA2E44A96D}"/>
              </a:ext>
            </a:extLst>
          </p:cNvPr>
          <p:cNvGraphicFramePr/>
          <p:nvPr>
            <p:extLst>
              <p:ext uri="{D42A27DB-BD31-4B8C-83A1-F6EECF244321}">
                <p14:modId xmlns:p14="http://schemas.microsoft.com/office/powerpoint/2010/main" val="2681920517"/>
              </p:ext>
            </p:extLst>
          </p:nvPr>
        </p:nvGraphicFramePr>
        <p:xfrm>
          <a:off x="3376464" y="1675979"/>
          <a:ext cx="5876056" cy="33239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39993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388BB4-A43E-4A84-8D9D-EA012B4010B6}"/>
              </a:ext>
            </a:extLst>
          </p:cNvPr>
          <p:cNvSpPr>
            <a:spLocks noGrp="1"/>
          </p:cNvSpPr>
          <p:nvPr>
            <p:ph type="title"/>
          </p:nvPr>
        </p:nvSpPr>
        <p:spPr/>
        <p:txBody>
          <a:bodyPr/>
          <a:lstStyle/>
          <a:p>
            <a:pPr algn="ctr"/>
            <a:r>
              <a:rPr lang="da-DK" dirty="0"/>
              <a:t>Gruppeøvelse om den fremtidige boligpolitik</a:t>
            </a:r>
          </a:p>
        </p:txBody>
      </p:sp>
      <p:sp>
        <p:nvSpPr>
          <p:cNvPr id="3" name="Pladsholder til tekst 2">
            <a:extLst>
              <a:ext uri="{FF2B5EF4-FFF2-40B4-BE49-F238E27FC236}">
                <a16:creationId xmlns:a16="http://schemas.microsoft.com/office/drawing/2014/main" id="{85795F91-6979-4D5D-AD09-781BA5C14B9A}"/>
              </a:ext>
            </a:extLst>
          </p:cNvPr>
          <p:cNvSpPr>
            <a:spLocks noGrp="1"/>
          </p:cNvSpPr>
          <p:nvPr>
            <p:ph type="body" sz="quarter" idx="10"/>
          </p:nvPr>
        </p:nvSpPr>
        <p:spPr/>
        <p:txBody>
          <a:bodyPr/>
          <a:lstStyle/>
          <a:p>
            <a:endParaRPr lang="da-DK" sz="1800" dirty="0"/>
          </a:p>
          <a:p>
            <a:endParaRPr lang="da-DK" sz="1800" dirty="0"/>
          </a:p>
          <a:p>
            <a:r>
              <a:rPr lang="da-DK" sz="1800" u="sng" dirty="0"/>
              <a:t>Dilemma 1: </a:t>
            </a:r>
          </a:p>
          <a:p>
            <a:pPr algn="just"/>
            <a:r>
              <a:rPr lang="da-DK" sz="1800" dirty="0"/>
              <a:t>Du sidder som valgt medlem i menighedsrådet i et landsogn i Thy med langt til nærmeste større by. I skal slå stillingen som sognepræst op med tjenesteboligpligt. Du kan mærke, at enkelte i rådet synes, at istandsættelse og klargøring af boligen nu er en stor post på budgettet. Der er ikke gjort noget væsentligt ved tjenesteboligen længe, så derfor vil maling og diverse renovering koste 500.000 kr., - penge som i stedet kunne frigøres til at komme godt i gang med de aktiviteter, som man længe har talt om på stedet. Desuden er flere af rådets medlemmer selv vant til at pendle langt til deres arbejde, så det kan præsten vel også? Du vil fortælle menighedsrådet, at man ikke uden videre har lov til at kanalisere penge fra </a:t>
            </a:r>
            <a:r>
              <a:rPr lang="da-DK" sz="1800" dirty="0" err="1"/>
              <a:t>præsteembedskapital</a:t>
            </a:r>
            <a:r>
              <a:rPr lang="da-DK" sz="1800" dirty="0"/>
              <a:t> over på aktiviteter, men hvilke teologiske/kirkepolitiske argumenter vil du i øvrigt bruge for, at menighedsrådet alligevel prioriterer klargøringen af tjenesteboligen? Og hvilken boligpolitik kunne være relevant her?</a:t>
            </a:r>
          </a:p>
          <a:p>
            <a:endParaRPr lang="da-DK" dirty="0"/>
          </a:p>
          <a:p>
            <a:endParaRPr lang="da-DK" dirty="0"/>
          </a:p>
        </p:txBody>
      </p:sp>
    </p:spTree>
    <p:extLst>
      <p:ext uri="{BB962C8B-B14F-4D97-AF65-F5344CB8AC3E}">
        <p14:creationId xmlns:p14="http://schemas.microsoft.com/office/powerpoint/2010/main" val="17824632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1277FD-93A8-4E2C-A42B-1CE182A7C28F}"/>
              </a:ext>
            </a:extLst>
          </p:cNvPr>
          <p:cNvSpPr>
            <a:spLocks noGrp="1"/>
          </p:cNvSpPr>
          <p:nvPr>
            <p:ph type="title"/>
          </p:nvPr>
        </p:nvSpPr>
        <p:spPr>
          <a:xfrm>
            <a:off x="457200" y="573829"/>
            <a:ext cx="8229600" cy="51424"/>
          </a:xfrm>
        </p:spPr>
        <p:txBody>
          <a:bodyPr/>
          <a:lstStyle/>
          <a:p>
            <a:endParaRPr lang="da-DK" dirty="0"/>
          </a:p>
        </p:txBody>
      </p:sp>
      <p:sp>
        <p:nvSpPr>
          <p:cNvPr id="3" name="Pladsholder til tekst 2">
            <a:extLst>
              <a:ext uri="{FF2B5EF4-FFF2-40B4-BE49-F238E27FC236}">
                <a16:creationId xmlns:a16="http://schemas.microsoft.com/office/drawing/2014/main" id="{A597CA64-A6BB-4E9D-88E4-FD02692A4AB9}"/>
              </a:ext>
            </a:extLst>
          </p:cNvPr>
          <p:cNvSpPr>
            <a:spLocks noGrp="1"/>
          </p:cNvSpPr>
          <p:nvPr>
            <p:ph type="body" sz="quarter" idx="10"/>
          </p:nvPr>
        </p:nvSpPr>
        <p:spPr>
          <a:xfrm>
            <a:off x="461302" y="697260"/>
            <a:ext cx="8215154" cy="4167552"/>
          </a:xfrm>
        </p:spPr>
        <p:txBody>
          <a:bodyPr/>
          <a:lstStyle/>
          <a:p>
            <a:pPr algn="just">
              <a:lnSpc>
                <a:spcPct val="150000"/>
              </a:lnSpc>
            </a:pPr>
            <a:r>
              <a:rPr lang="da-DK" sz="1800" u="sng" dirty="0"/>
              <a:t>Dilemma 2: </a:t>
            </a:r>
          </a:p>
          <a:p>
            <a:pPr algn="just"/>
            <a:r>
              <a:rPr lang="da-DK" sz="1800" dirty="0"/>
              <a:t>Du sidder som den ene af to præster i et provinssogn uden for København på 6.000 sognebørn. Både du og din kollega har tjenestebolig, men nu trænger tjenesteboligen, som du selv bor i til en større renovering, da de tjenstlige lokaler, herunder især kontoret, er voldsomt nedslidte. Menighedsrådet har for kort tid siden færdigopført den nye store sognegård, hvor begge I præster har kontorer. Af samme grund synes flere i menighedsrådet, at man nu kan spare tjenestekontoret væk i din tjenestebolig. Af mange grunde er du bekymret over disse overvejelser. Du kan se, at spørgsmålet er sat på dagsordenen til menighedsrådsmødet om tre dage. Hvad gør du?  Og hvilken boligpolitik kunne være relevant her?</a:t>
            </a:r>
          </a:p>
          <a:p>
            <a:endParaRPr lang="da-DK" dirty="0"/>
          </a:p>
        </p:txBody>
      </p:sp>
    </p:spTree>
    <p:extLst>
      <p:ext uri="{BB962C8B-B14F-4D97-AF65-F5344CB8AC3E}">
        <p14:creationId xmlns:p14="http://schemas.microsoft.com/office/powerpoint/2010/main" val="25619867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D60EB95-11BB-4BCC-9EA8-7EA20B98F377}"/>
              </a:ext>
            </a:extLst>
          </p:cNvPr>
          <p:cNvSpPr>
            <a:spLocks noGrp="1"/>
          </p:cNvSpPr>
          <p:nvPr>
            <p:ph type="title"/>
          </p:nvPr>
        </p:nvSpPr>
        <p:spPr/>
        <p:txBody>
          <a:bodyPr/>
          <a:lstStyle/>
          <a:p>
            <a:pPr lvl="0" defTabSz="914400">
              <a:spcBef>
                <a:spcPts val="0"/>
              </a:spcBef>
            </a:pPr>
            <a:r>
              <a:rPr lang="da-DK" sz="3600" b="0" dirty="0">
                <a:solidFill>
                  <a:prstClr val="white"/>
                </a:solidFill>
                <a:latin typeface="Calibri"/>
                <a:ea typeface="Calibri"/>
                <a:cs typeface="Times New Roman"/>
              </a:rPr>
              <a:t>Stiftsbestyrelsens beretning</a:t>
            </a:r>
            <a:br>
              <a:rPr lang="da-DK" sz="3600" b="0" dirty="0">
                <a:solidFill>
                  <a:prstClr val="white"/>
                </a:solidFill>
                <a:latin typeface="Calibri"/>
                <a:ea typeface="Calibri"/>
                <a:cs typeface="Times New Roman"/>
              </a:rPr>
            </a:br>
            <a:endParaRPr lang="da-DK" dirty="0"/>
          </a:p>
        </p:txBody>
      </p:sp>
    </p:spTree>
    <p:extLst>
      <p:ext uri="{BB962C8B-B14F-4D97-AF65-F5344CB8AC3E}">
        <p14:creationId xmlns:p14="http://schemas.microsoft.com/office/powerpoint/2010/main" val="15600140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1593" y="217207"/>
            <a:ext cx="7089407" cy="660073"/>
          </a:xfrm>
        </p:spPr>
        <p:txBody>
          <a:bodyPr>
            <a:noAutofit/>
          </a:bodyPr>
          <a:lstStyle/>
          <a:p>
            <a:r>
              <a:rPr lang="da-DK" sz="2333" dirty="0"/>
              <a:t>Foreløbig opgørelse af lønforhandlingerne 2018</a:t>
            </a:r>
            <a:br>
              <a:rPr lang="da-DK" sz="3000" dirty="0"/>
            </a:br>
            <a:endParaRPr lang="da-DK" sz="1667" dirty="0"/>
          </a:p>
        </p:txBody>
      </p:sp>
      <p:sp>
        <p:nvSpPr>
          <p:cNvPr id="5" name="Rectangle 1"/>
          <p:cNvSpPr>
            <a:spLocks noChangeArrowheads="1"/>
          </p:cNvSpPr>
          <p:nvPr/>
        </p:nvSpPr>
        <p:spPr bwMode="auto">
          <a:xfrm>
            <a:off x="1202532" y="1370112"/>
            <a:ext cx="153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200" tIns="38100" rIns="76200" bIns="38100" numCol="1" anchor="ctr" anchorCtr="0" compatLnSpc="1">
            <a:prstTxWarp prst="textNoShape">
              <a:avLst/>
            </a:prstTxWarp>
            <a:spAutoFit/>
          </a:bodyPr>
          <a:lstStyle/>
          <a:p>
            <a:pPr fontAlgn="base">
              <a:spcBef>
                <a:spcPct val="0"/>
              </a:spcBef>
              <a:spcAft>
                <a:spcPct val="0"/>
              </a:spcAft>
            </a:pPr>
            <a:endParaRPr lang="da-DK" altLang="da-DK" sz="1500">
              <a:solidFill>
                <a:prstClr val="black"/>
              </a:solidFill>
              <a:latin typeface="Arial" pitchFamily="34" charset="0"/>
              <a:cs typeface="Arial" pitchFamily="34" charset="0"/>
            </a:endParaRPr>
          </a:p>
        </p:txBody>
      </p:sp>
      <p:graphicFrame>
        <p:nvGraphicFramePr>
          <p:cNvPr id="8" name="Pladsholder til indhold 7"/>
          <p:cNvGraphicFramePr>
            <a:graphicFrameLocks noGrp="1"/>
          </p:cNvGraphicFramePr>
          <p:nvPr>
            <p:ph idx="1"/>
            <p:extLst/>
          </p:nvPr>
        </p:nvGraphicFramePr>
        <p:xfrm>
          <a:off x="650947" y="697260"/>
          <a:ext cx="6801373" cy="4608508"/>
        </p:xfrm>
        <a:graphic>
          <a:graphicData uri="http://schemas.openxmlformats.org/drawingml/2006/table">
            <a:tbl>
              <a:tblPr firstRow="1" bandRow="1">
                <a:tableStyleId>{F5AB1C69-6EDB-4FF4-983F-18BD219EF322}</a:tableStyleId>
              </a:tblPr>
              <a:tblGrid>
                <a:gridCol w="1210414">
                  <a:extLst>
                    <a:ext uri="{9D8B030D-6E8A-4147-A177-3AD203B41FA5}">
                      <a16:colId xmlns:a16="http://schemas.microsoft.com/office/drawing/2014/main" val="20000"/>
                    </a:ext>
                  </a:extLst>
                </a:gridCol>
                <a:gridCol w="1095137">
                  <a:extLst>
                    <a:ext uri="{9D8B030D-6E8A-4147-A177-3AD203B41FA5}">
                      <a16:colId xmlns:a16="http://schemas.microsoft.com/office/drawing/2014/main" val="20001"/>
                    </a:ext>
                  </a:extLst>
                </a:gridCol>
                <a:gridCol w="1185679">
                  <a:extLst>
                    <a:ext uri="{9D8B030D-6E8A-4147-A177-3AD203B41FA5}">
                      <a16:colId xmlns:a16="http://schemas.microsoft.com/office/drawing/2014/main" val="20002"/>
                    </a:ext>
                  </a:extLst>
                </a:gridCol>
                <a:gridCol w="1357700">
                  <a:extLst>
                    <a:ext uri="{9D8B030D-6E8A-4147-A177-3AD203B41FA5}">
                      <a16:colId xmlns:a16="http://schemas.microsoft.com/office/drawing/2014/main" val="20003"/>
                    </a:ext>
                  </a:extLst>
                </a:gridCol>
                <a:gridCol w="799669">
                  <a:extLst>
                    <a:ext uri="{9D8B030D-6E8A-4147-A177-3AD203B41FA5}">
                      <a16:colId xmlns:a16="http://schemas.microsoft.com/office/drawing/2014/main" val="20004"/>
                    </a:ext>
                  </a:extLst>
                </a:gridCol>
                <a:gridCol w="1152774">
                  <a:extLst>
                    <a:ext uri="{9D8B030D-6E8A-4147-A177-3AD203B41FA5}">
                      <a16:colId xmlns:a16="http://schemas.microsoft.com/office/drawing/2014/main" val="20005"/>
                    </a:ext>
                  </a:extLst>
                </a:gridCol>
              </a:tblGrid>
              <a:tr h="518499">
                <a:tc>
                  <a:txBody>
                    <a:bodyPr/>
                    <a:lstStyle/>
                    <a:p>
                      <a:pPr algn="l"/>
                      <a:r>
                        <a:rPr lang="da-DK" sz="1300" dirty="0"/>
                        <a:t>Stift</a:t>
                      </a:r>
                      <a:endParaRPr lang="da-DK" sz="1300" b="0" dirty="0">
                        <a:solidFill>
                          <a:schemeClr val="tx1">
                            <a:lumMod val="65000"/>
                            <a:lumOff val="35000"/>
                          </a:schemeClr>
                        </a:solidFill>
                      </a:endParaRPr>
                    </a:p>
                  </a:txBody>
                  <a:tcPr marL="76200" marR="76200" marT="38100" marB="38100"/>
                </a:tc>
                <a:tc>
                  <a:txBody>
                    <a:bodyPr/>
                    <a:lstStyle/>
                    <a:p>
                      <a:pPr algn="ctr"/>
                      <a:r>
                        <a:rPr lang="da-DK" sz="1300" dirty="0"/>
                        <a:t>Engang-vederlag</a:t>
                      </a:r>
                      <a:endParaRPr lang="da-DK" sz="1300" b="0" dirty="0">
                        <a:solidFill>
                          <a:schemeClr val="tx1">
                            <a:lumMod val="65000"/>
                            <a:lumOff val="35000"/>
                          </a:schemeClr>
                        </a:solidFill>
                      </a:endParaRPr>
                    </a:p>
                  </a:txBody>
                  <a:tcPr marL="76200" marR="76200" marT="38100" marB="38100"/>
                </a:tc>
                <a:tc>
                  <a:txBody>
                    <a:bodyPr/>
                    <a:lstStyle/>
                    <a:p>
                      <a:pPr algn="ctr"/>
                      <a:r>
                        <a:rPr lang="da-DK" sz="1300" dirty="0"/>
                        <a:t>Funktions-tillæg</a:t>
                      </a:r>
                      <a:endParaRPr lang="da-DK" sz="1300" b="0" dirty="0">
                        <a:solidFill>
                          <a:schemeClr val="tx1">
                            <a:lumMod val="65000"/>
                            <a:lumOff val="35000"/>
                          </a:schemeClr>
                        </a:solidFill>
                      </a:endParaRPr>
                    </a:p>
                  </a:txBody>
                  <a:tcPr marL="76200" marR="76200" marT="38100" marB="38100"/>
                </a:tc>
                <a:tc>
                  <a:txBody>
                    <a:bodyPr/>
                    <a:lstStyle/>
                    <a:p>
                      <a:pPr algn="ctr"/>
                      <a:r>
                        <a:rPr lang="da-DK" sz="1300" dirty="0"/>
                        <a:t>Kvalifikations-tillæg</a:t>
                      </a:r>
                      <a:endParaRPr lang="da-DK" sz="1300" b="0" dirty="0">
                        <a:solidFill>
                          <a:schemeClr val="tx1">
                            <a:lumMod val="65000"/>
                            <a:lumOff val="35000"/>
                          </a:schemeClr>
                        </a:solidFill>
                      </a:endParaRPr>
                    </a:p>
                  </a:txBody>
                  <a:tcPr marL="76200" marR="76200" marT="38100" marB="38100"/>
                </a:tc>
                <a:tc>
                  <a:txBody>
                    <a:bodyPr/>
                    <a:lstStyle/>
                    <a:p>
                      <a:pPr algn="ctr"/>
                      <a:r>
                        <a:rPr lang="da-DK" sz="1300" dirty="0"/>
                        <a:t>LG 2 </a:t>
                      </a:r>
                      <a:endParaRPr lang="da-DK" sz="1300" b="0" dirty="0">
                        <a:solidFill>
                          <a:schemeClr val="tx1">
                            <a:lumMod val="65000"/>
                            <a:lumOff val="35000"/>
                          </a:schemeClr>
                        </a:solidFill>
                      </a:endParaRPr>
                    </a:p>
                  </a:txBody>
                  <a:tcPr marL="76200" marR="76200" marT="38100" marB="38100"/>
                </a:tc>
                <a:tc>
                  <a:txBody>
                    <a:bodyPr/>
                    <a:lstStyle/>
                    <a:p>
                      <a:pPr algn="ctr"/>
                      <a:r>
                        <a:rPr lang="da-DK" sz="1300" b="0" dirty="0">
                          <a:solidFill>
                            <a:schemeClr val="bg1"/>
                          </a:solidFill>
                        </a:rPr>
                        <a:t>Beløb til forhandling</a:t>
                      </a:r>
                    </a:p>
                  </a:txBody>
                  <a:tcPr marL="76200" marR="76200" marT="38100" marB="38100"/>
                </a:tc>
                <a:extLst>
                  <a:ext uri="{0D108BD9-81ED-4DB2-BD59-A6C34878D82A}">
                    <a16:rowId xmlns:a16="http://schemas.microsoft.com/office/drawing/2014/main" val="10000"/>
                  </a:ext>
                </a:extLst>
              </a:tr>
              <a:tr h="371819">
                <a:tc>
                  <a:txBody>
                    <a:bodyPr/>
                    <a:lstStyle/>
                    <a:p>
                      <a:r>
                        <a:rPr lang="da-DK" sz="1300" dirty="0"/>
                        <a:t>København</a:t>
                      </a:r>
                      <a:endParaRPr lang="da-DK" sz="1300" b="0" dirty="0">
                        <a:solidFill>
                          <a:schemeClr val="accent3">
                            <a:lumMod val="50000"/>
                          </a:schemeClr>
                        </a:solidFill>
                      </a:endParaRPr>
                    </a:p>
                  </a:txBody>
                  <a:tcPr marL="76200" marR="76200" marT="38100" marB="38100"/>
                </a:tc>
                <a:tc>
                  <a:txBody>
                    <a:bodyPr/>
                    <a:lstStyle/>
                    <a:p>
                      <a:pPr algn="ctr"/>
                      <a:r>
                        <a:rPr lang="da-DK" sz="1300" b="0" dirty="0">
                          <a:solidFill>
                            <a:schemeClr val="tx1"/>
                          </a:solidFill>
                        </a:rPr>
                        <a:t>73</a:t>
                      </a:r>
                    </a:p>
                  </a:txBody>
                  <a:tcPr marL="76200" marR="76200" marT="38100" marB="38100"/>
                </a:tc>
                <a:tc>
                  <a:txBody>
                    <a:bodyPr/>
                    <a:lstStyle/>
                    <a:p>
                      <a:pPr algn="ctr"/>
                      <a:r>
                        <a:rPr lang="da-DK" sz="1300" b="0" dirty="0">
                          <a:solidFill>
                            <a:schemeClr val="tx1"/>
                          </a:solidFill>
                        </a:rPr>
                        <a:t>0</a:t>
                      </a:r>
                    </a:p>
                  </a:txBody>
                  <a:tcPr marL="76200" marR="76200" marT="38100" marB="38100"/>
                </a:tc>
                <a:tc>
                  <a:txBody>
                    <a:bodyPr/>
                    <a:lstStyle/>
                    <a:p>
                      <a:pPr algn="ctr"/>
                      <a:r>
                        <a:rPr lang="da-DK" sz="1300" b="0" dirty="0">
                          <a:solidFill>
                            <a:schemeClr val="tx1"/>
                          </a:solidFill>
                        </a:rPr>
                        <a:t>5</a:t>
                      </a:r>
                    </a:p>
                  </a:txBody>
                  <a:tcPr marL="76200" marR="76200" marT="38100" marB="38100"/>
                </a:tc>
                <a:tc>
                  <a:txBody>
                    <a:bodyPr/>
                    <a:lstStyle/>
                    <a:p>
                      <a:pPr algn="ctr"/>
                      <a:r>
                        <a:rPr lang="da-DK" sz="1300" b="0" dirty="0">
                          <a:solidFill>
                            <a:schemeClr val="tx1"/>
                          </a:solidFill>
                        </a:rPr>
                        <a:t>6</a:t>
                      </a:r>
                    </a:p>
                  </a:txBody>
                  <a:tcPr marL="76200" marR="76200" marT="38100" marB="38100"/>
                </a:tc>
                <a:tc>
                  <a:txBody>
                    <a:bodyPr/>
                    <a:lstStyle/>
                    <a:p>
                      <a:pPr algn="ctr"/>
                      <a:r>
                        <a:rPr lang="da-DK" sz="1300" b="0" dirty="0">
                          <a:solidFill>
                            <a:schemeClr val="tx1"/>
                          </a:solidFill>
                        </a:rPr>
                        <a:t>1.200.000</a:t>
                      </a:r>
                    </a:p>
                  </a:txBody>
                  <a:tcPr marL="76200" marR="76200" marT="38100" marB="38100"/>
                </a:tc>
                <a:extLst>
                  <a:ext uri="{0D108BD9-81ED-4DB2-BD59-A6C34878D82A}">
                    <a16:rowId xmlns:a16="http://schemas.microsoft.com/office/drawing/2014/main" val="10001"/>
                  </a:ext>
                </a:extLst>
              </a:tr>
              <a:tr h="371819">
                <a:tc>
                  <a:txBody>
                    <a:bodyPr/>
                    <a:lstStyle/>
                    <a:p>
                      <a:r>
                        <a:rPr lang="da-DK" sz="1300" dirty="0"/>
                        <a:t>Helsingør</a:t>
                      </a:r>
                      <a:endParaRPr lang="da-DK" sz="1300" b="0" dirty="0">
                        <a:solidFill>
                          <a:schemeClr val="accent3">
                            <a:lumMod val="50000"/>
                          </a:schemeClr>
                        </a:solidFill>
                      </a:endParaRPr>
                    </a:p>
                  </a:txBody>
                  <a:tcPr marL="76200" marR="76200" marT="38100" marB="38100"/>
                </a:tc>
                <a:tc>
                  <a:txBody>
                    <a:bodyPr/>
                    <a:lstStyle/>
                    <a:p>
                      <a:pPr algn="ctr"/>
                      <a:r>
                        <a:rPr lang="da-DK" sz="1300" b="0" dirty="0">
                          <a:solidFill>
                            <a:schemeClr val="tx1"/>
                          </a:solidFill>
                        </a:rPr>
                        <a:t>92</a:t>
                      </a:r>
                    </a:p>
                  </a:txBody>
                  <a:tcPr marL="76200" marR="76200" marT="38100" marB="38100"/>
                </a:tc>
                <a:tc>
                  <a:txBody>
                    <a:bodyPr/>
                    <a:lstStyle/>
                    <a:p>
                      <a:pPr algn="ctr"/>
                      <a:r>
                        <a:rPr lang="da-DK" sz="1300" b="0" dirty="0">
                          <a:solidFill>
                            <a:schemeClr val="tx1"/>
                          </a:solidFill>
                        </a:rPr>
                        <a:t>3</a:t>
                      </a:r>
                    </a:p>
                  </a:txBody>
                  <a:tcPr marL="76200" marR="76200" marT="38100" marB="38100"/>
                </a:tc>
                <a:tc>
                  <a:txBody>
                    <a:bodyPr/>
                    <a:lstStyle/>
                    <a:p>
                      <a:pPr algn="ctr"/>
                      <a:r>
                        <a:rPr lang="da-DK" sz="1300" b="0" dirty="0">
                          <a:solidFill>
                            <a:schemeClr val="tx1"/>
                          </a:solidFill>
                        </a:rPr>
                        <a:t>16</a:t>
                      </a:r>
                    </a:p>
                  </a:txBody>
                  <a:tcPr marL="76200" marR="76200" marT="38100" marB="38100"/>
                </a:tc>
                <a:tc>
                  <a:txBody>
                    <a:bodyPr/>
                    <a:lstStyle/>
                    <a:p>
                      <a:pPr algn="ctr"/>
                      <a:r>
                        <a:rPr lang="da-DK" sz="1300" b="0" dirty="0">
                          <a:solidFill>
                            <a:schemeClr val="tx1"/>
                          </a:solidFill>
                        </a:rPr>
                        <a:t>2</a:t>
                      </a:r>
                    </a:p>
                  </a:txBody>
                  <a:tcPr marL="76200" marR="76200" marT="38100" marB="38100"/>
                </a:tc>
                <a:tc>
                  <a:txBody>
                    <a:bodyPr/>
                    <a:lstStyle/>
                    <a:p>
                      <a:pPr algn="ctr"/>
                      <a:r>
                        <a:rPr lang="da-DK" sz="1300" b="0" dirty="0">
                          <a:solidFill>
                            <a:schemeClr val="tx1"/>
                          </a:solidFill>
                        </a:rPr>
                        <a:t>1.138.000</a:t>
                      </a:r>
                    </a:p>
                  </a:txBody>
                  <a:tcPr marL="76200" marR="76200" marT="38100" marB="38100"/>
                </a:tc>
                <a:extLst>
                  <a:ext uri="{0D108BD9-81ED-4DB2-BD59-A6C34878D82A}">
                    <a16:rowId xmlns:a16="http://schemas.microsoft.com/office/drawing/2014/main" val="10002"/>
                  </a:ext>
                </a:extLst>
              </a:tr>
              <a:tr h="371819">
                <a:tc>
                  <a:txBody>
                    <a:bodyPr/>
                    <a:lstStyle/>
                    <a:p>
                      <a:r>
                        <a:rPr lang="da-DK" sz="1300" dirty="0"/>
                        <a:t>Roskilde</a:t>
                      </a:r>
                      <a:endParaRPr lang="da-DK" sz="1300" b="0" dirty="0">
                        <a:solidFill>
                          <a:schemeClr val="accent3">
                            <a:lumMod val="50000"/>
                          </a:schemeClr>
                        </a:solidFill>
                      </a:endParaRPr>
                    </a:p>
                  </a:txBody>
                  <a:tcPr marL="76200" marR="76200" marT="38100" marB="38100"/>
                </a:tc>
                <a:tc>
                  <a:txBody>
                    <a:bodyPr/>
                    <a:lstStyle/>
                    <a:p>
                      <a:pPr algn="ctr"/>
                      <a:r>
                        <a:rPr lang="da-DK" sz="1300" b="0" dirty="0">
                          <a:solidFill>
                            <a:schemeClr val="tx1"/>
                          </a:solidFill>
                        </a:rPr>
                        <a:t>57(10)</a:t>
                      </a:r>
                    </a:p>
                  </a:txBody>
                  <a:tcPr marL="76200" marR="76200" marT="38100" marB="38100"/>
                </a:tc>
                <a:tc>
                  <a:txBody>
                    <a:bodyPr/>
                    <a:lstStyle/>
                    <a:p>
                      <a:pPr algn="ctr"/>
                      <a:r>
                        <a:rPr lang="da-DK" sz="1300" b="0" dirty="0">
                          <a:solidFill>
                            <a:schemeClr val="tx1"/>
                          </a:solidFill>
                        </a:rPr>
                        <a:t>0</a:t>
                      </a:r>
                    </a:p>
                  </a:txBody>
                  <a:tcPr marL="76200" marR="76200" marT="38100" marB="38100"/>
                </a:tc>
                <a:tc>
                  <a:txBody>
                    <a:bodyPr/>
                    <a:lstStyle/>
                    <a:p>
                      <a:pPr algn="ctr"/>
                      <a:r>
                        <a:rPr lang="da-DK" sz="1300" b="0" dirty="0">
                          <a:solidFill>
                            <a:schemeClr val="tx1"/>
                          </a:solidFill>
                        </a:rPr>
                        <a:t>9</a:t>
                      </a:r>
                    </a:p>
                  </a:txBody>
                  <a:tcPr marL="76200" marR="76200" marT="38100" marB="38100"/>
                </a:tc>
                <a:tc>
                  <a:txBody>
                    <a:bodyPr/>
                    <a:lstStyle/>
                    <a:p>
                      <a:pPr algn="ctr"/>
                      <a:r>
                        <a:rPr lang="da-DK" sz="1300" b="0" dirty="0">
                          <a:solidFill>
                            <a:schemeClr val="tx1"/>
                          </a:solidFill>
                        </a:rPr>
                        <a:t>2</a:t>
                      </a:r>
                    </a:p>
                  </a:txBody>
                  <a:tcPr marL="76200" marR="76200" marT="38100" marB="38100"/>
                </a:tc>
                <a:tc>
                  <a:txBody>
                    <a:bodyPr/>
                    <a:lstStyle/>
                    <a:p>
                      <a:pPr algn="ctr"/>
                      <a:r>
                        <a:rPr lang="da-DK" sz="1300" b="0" dirty="0">
                          <a:solidFill>
                            <a:schemeClr val="tx1"/>
                          </a:solidFill>
                        </a:rPr>
                        <a:t>1.100.000</a:t>
                      </a:r>
                    </a:p>
                  </a:txBody>
                  <a:tcPr marL="76200" marR="76200" marT="38100" marB="38100"/>
                </a:tc>
                <a:extLst>
                  <a:ext uri="{0D108BD9-81ED-4DB2-BD59-A6C34878D82A}">
                    <a16:rowId xmlns:a16="http://schemas.microsoft.com/office/drawing/2014/main" val="10003"/>
                  </a:ext>
                </a:extLst>
              </a:tr>
              <a:tr h="371819">
                <a:tc>
                  <a:txBody>
                    <a:bodyPr/>
                    <a:lstStyle/>
                    <a:p>
                      <a:r>
                        <a:rPr lang="da-DK" sz="1300" dirty="0"/>
                        <a:t>Lolland-Falster</a:t>
                      </a:r>
                      <a:endParaRPr lang="da-DK" sz="1300" b="0" dirty="0">
                        <a:solidFill>
                          <a:schemeClr val="accent3">
                            <a:lumMod val="50000"/>
                          </a:schemeClr>
                        </a:solidFill>
                      </a:endParaRPr>
                    </a:p>
                  </a:txBody>
                  <a:tcPr marL="76200" marR="76200" marT="38100" marB="38100"/>
                </a:tc>
                <a:tc>
                  <a:txBody>
                    <a:bodyPr/>
                    <a:lstStyle/>
                    <a:p>
                      <a:pPr algn="ctr"/>
                      <a:r>
                        <a:rPr lang="da-DK" sz="1300" b="0" dirty="0">
                          <a:solidFill>
                            <a:schemeClr val="tx1"/>
                          </a:solidFill>
                        </a:rPr>
                        <a:t>24</a:t>
                      </a:r>
                    </a:p>
                  </a:txBody>
                  <a:tcPr marL="76200" marR="76200" marT="38100" marB="38100"/>
                </a:tc>
                <a:tc>
                  <a:txBody>
                    <a:bodyPr/>
                    <a:lstStyle/>
                    <a:p>
                      <a:pPr algn="ctr"/>
                      <a:r>
                        <a:rPr lang="da-DK" sz="1300" b="0" dirty="0">
                          <a:solidFill>
                            <a:schemeClr val="tx1"/>
                          </a:solidFill>
                        </a:rPr>
                        <a:t>9</a:t>
                      </a:r>
                    </a:p>
                  </a:txBody>
                  <a:tcPr marL="76200" marR="76200" marT="38100" marB="38100"/>
                </a:tc>
                <a:tc>
                  <a:txBody>
                    <a:bodyPr/>
                    <a:lstStyle/>
                    <a:p>
                      <a:pPr algn="ctr"/>
                      <a:r>
                        <a:rPr lang="da-DK" sz="1300" b="0" dirty="0">
                          <a:solidFill>
                            <a:schemeClr val="tx1"/>
                          </a:solidFill>
                        </a:rPr>
                        <a:t>5</a:t>
                      </a:r>
                    </a:p>
                  </a:txBody>
                  <a:tcPr marL="76200" marR="76200" marT="38100" marB="38100"/>
                </a:tc>
                <a:tc>
                  <a:txBody>
                    <a:bodyPr/>
                    <a:lstStyle/>
                    <a:p>
                      <a:pPr algn="ctr"/>
                      <a:r>
                        <a:rPr lang="da-DK" sz="1300" b="0" dirty="0">
                          <a:solidFill>
                            <a:schemeClr val="tx1"/>
                          </a:solidFill>
                        </a:rPr>
                        <a:t>7</a:t>
                      </a:r>
                    </a:p>
                  </a:txBody>
                  <a:tcPr marL="76200" marR="76200" marT="38100" marB="38100"/>
                </a:tc>
                <a:tc>
                  <a:txBody>
                    <a:bodyPr/>
                    <a:lstStyle/>
                    <a:p>
                      <a:pPr algn="ctr"/>
                      <a:r>
                        <a:rPr lang="da-DK" sz="1300" b="0" dirty="0">
                          <a:solidFill>
                            <a:schemeClr val="tx1"/>
                          </a:solidFill>
                        </a:rPr>
                        <a:t>222.000</a:t>
                      </a:r>
                    </a:p>
                  </a:txBody>
                  <a:tcPr marL="76200" marR="76200" marT="38100" marB="38100"/>
                </a:tc>
                <a:extLst>
                  <a:ext uri="{0D108BD9-81ED-4DB2-BD59-A6C34878D82A}">
                    <a16:rowId xmlns:a16="http://schemas.microsoft.com/office/drawing/2014/main" val="10004"/>
                  </a:ext>
                </a:extLst>
              </a:tr>
              <a:tr h="371819">
                <a:tc>
                  <a:txBody>
                    <a:bodyPr/>
                    <a:lstStyle/>
                    <a:p>
                      <a:r>
                        <a:rPr lang="da-DK" sz="1300" dirty="0"/>
                        <a:t>Fyn</a:t>
                      </a:r>
                      <a:endParaRPr lang="da-DK" sz="1300" b="0" dirty="0">
                        <a:solidFill>
                          <a:schemeClr val="accent3">
                            <a:lumMod val="50000"/>
                          </a:schemeClr>
                        </a:solidFill>
                      </a:endParaRPr>
                    </a:p>
                  </a:txBody>
                  <a:tcPr marL="76200" marR="76200" marT="38100" marB="38100"/>
                </a:tc>
                <a:tc>
                  <a:txBody>
                    <a:bodyPr/>
                    <a:lstStyle/>
                    <a:p>
                      <a:pPr algn="ctr"/>
                      <a:r>
                        <a:rPr lang="da-DK" sz="1300" b="0" dirty="0">
                          <a:solidFill>
                            <a:schemeClr val="tx1"/>
                          </a:solidFill>
                        </a:rPr>
                        <a:t>45(13)</a:t>
                      </a:r>
                    </a:p>
                  </a:txBody>
                  <a:tcPr marL="76200" marR="76200" marT="38100" marB="38100"/>
                </a:tc>
                <a:tc>
                  <a:txBody>
                    <a:bodyPr/>
                    <a:lstStyle/>
                    <a:p>
                      <a:pPr algn="ctr"/>
                      <a:r>
                        <a:rPr lang="da-DK" sz="1300" b="0" dirty="0">
                          <a:solidFill>
                            <a:schemeClr val="tx1"/>
                          </a:solidFill>
                        </a:rPr>
                        <a:t>4+22 forhøj.</a:t>
                      </a:r>
                    </a:p>
                  </a:txBody>
                  <a:tcPr marL="76200" marR="76200" marT="38100" marB="38100"/>
                </a:tc>
                <a:tc>
                  <a:txBody>
                    <a:bodyPr/>
                    <a:lstStyle/>
                    <a:p>
                      <a:pPr algn="ctr"/>
                      <a:r>
                        <a:rPr lang="da-DK" sz="1300" b="0" dirty="0">
                          <a:solidFill>
                            <a:schemeClr val="tx1"/>
                          </a:solidFill>
                        </a:rPr>
                        <a:t>9</a:t>
                      </a:r>
                    </a:p>
                  </a:txBody>
                  <a:tcPr marL="76200" marR="76200" marT="38100" marB="38100"/>
                </a:tc>
                <a:tc>
                  <a:txBody>
                    <a:bodyPr/>
                    <a:lstStyle/>
                    <a:p>
                      <a:pPr algn="ctr"/>
                      <a:r>
                        <a:rPr lang="da-DK" sz="1300" b="0" dirty="0">
                          <a:solidFill>
                            <a:schemeClr val="tx1"/>
                          </a:solidFill>
                        </a:rPr>
                        <a:t>4</a:t>
                      </a:r>
                    </a:p>
                  </a:txBody>
                  <a:tcPr marL="76200" marR="76200" marT="38100" marB="38100"/>
                </a:tc>
                <a:tc>
                  <a:txBody>
                    <a:bodyPr/>
                    <a:lstStyle/>
                    <a:p>
                      <a:pPr algn="ctr"/>
                      <a:r>
                        <a:rPr lang="da-DK" sz="1300" b="0" dirty="0">
                          <a:solidFill>
                            <a:schemeClr val="tx1"/>
                          </a:solidFill>
                        </a:rPr>
                        <a:t>830.000</a:t>
                      </a:r>
                    </a:p>
                  </a:txBody>
                  <a:tcPr marL="76200" marR="76200" marT="38100" marB="38100"/>
                </a:tc>
                <a:extLst>
                  <a:ext uri="{0D108BD9-81ED-4DB2-BD59-A6C34878D82A}">
                    <a16:rowId xmlns:a16="http://schemas.microsoft.com/office/drawing/2014/main" val="10005"/>
                  </a:ext>
                </a:extLst>
              </a:tr>
              <a:tr h="371819">
                <a:tc>
                  <a:txBody>
                    <a:bodyPr/>
                    <a:lstStyle/>
                    <a:p>
                      <a:r>
                        <a:rPr lang="da-DK" sz="1300" dirty="0"/>
                        <a:t>Aalborg</a:t>
                      </a:r>
                      <a:endParaRPr lang="da-DK" sz="1300" b="0" dirty="0">
                        <a:solidFill>
                          <a:schemeClr val="accent3">
                            <a:lumMod val="50000"/>
                          </a:schemeClr>
                        </a:solidFill>
                      </a:endParaRPr>
                    </a:p>
                  </a:txBody>
                  <a:tcPr marL="76200" marR="76200" marT="38100" marB="38100"/>
                </a:tc>
                <a:tc>
                  <a:txBody>
                    <a:bodyPr/>
                    <a:lstStyle/>
                    <a:p>
                      <a:pPr algn="ctr"/>
                      <a:r>
                        <a:rPr lang="da-DK" sz="1300" b="0" dirty="0">
                          <a:solidFill>
                            <a:schemeClr val="tx1"/>
                          </a:solidFill>
                        </a:rPr>
                        <a:t>52</a:t>
                      </a:r>
                    </a:p>
                  </a:txBody>
                  <a:tcPr marL="76200" marR="76200" marT="38100" marB="38100"/>
                </a:tc>
                <a:tc>
                  <a:txBody>
                    <a:bodyPr/>
                    <a:lstStyle/>
                    <a:p>
                      <a:pPr algn="ctr"/>
                      <a:r>
                        <a:rPr lang="da-DK" sz="1300" b="0" dirty="0">
                          <a:solidFill>
                            <a:schemeClr val="tx1"/>
                          </a:solidFill>
                        </a:rPr>
                        <a:t>10+33</a:t>
                      </a:r>
                      <a:r>
                        <a:rPr lang="da-DK" sz="1300" b="0" baseline="0" dirty="0">
                          <a:solidFill>
                            <a:schemeClr val="tx1"/>
                          </a:solidFill>
                        </a:rPr>
                        <a:t> forhøj.</a:t>
                      </a:r>
                      <a:endParaRPr lang="da-DK" sz="1300" b="0" dirty="0">
                        <a:solidFill>
                          <a:schemeClr val="tx1"/>
                        </a:solidFill>
                      </a:endParaRPr>
                    </a:p>
                  </a:txBody>
                  <a:tcPr marL="76200" marR="76200" marT="38100" marB="38100"/>
                </a:tc>
                <a:tc>
                  <a:txBody>
                    <a:bodyPr/>
                    <a:lstStyle/>
                    <a:p>
                      <a:pPr algn="ctr"/>
                      <a:r>
                        <a:rPr lang="da-DK" sz="1300" b="0" dirty="0">
                          <a:solidFill>
                            <a:schemeClr val="tx1"/>
                          </a:solidFill>
                        </a:rPr>
                        <a:t>24</a:t>
                      </a:r>
                    </a:p>
                  </a:txBody>
                  <a:tcPr marL="76200" marR="76200" marT="38100" marB="38100"/>
                </a:tc>
                <a:tc>
                  <a:txBody>
                    <a:bodyPr/>
                    <a:lstStyle/>
                    <a:p>
                      <a:pPr algn="ctr"/>
                      <a:r>
                        <a:rPr lang="da-DK" sz="1300" b="0" dirty="0">
                          <a:solidFill>
                            <a:schemeClr val="tx1"/>
                          </a:solidFill>
                        </a:rPr>
                        <a:t>6</a:t>
                      </a:r>
                    </a:p>
                  </a:txBody>
                  <a:tcPr marL="76200" marR="76200" marT="38100" marB="38100"/>
                </a:tc>
                <a:tc>
                  <a:txBody>
                    <a:bodyPr/>
                    <a:lstStyle/>
                    <a:p>
                      <a:pPr algn="ctr"/>
                      <a:r>
                        <a:rPr lang="da-DK" sz="1300" b="0" dirty="0">
                          <a:solidFill>
                            <a:schemeClr val="tx1"/>
                          </a:solidFill>
                        </a:rPr>
                        <a:t>1.348.000</a:t>
                      </a:r>
                    </a:p>
                  </a:txBody>
                  <a:tcPr marL="76200" marR="76200" marT="38100" marB="38100"/>
                </a:tc>
                <a:extLst>
                  <a:ext uri="{0D108BD9-81ED-4DB2-BD59-A6C34878D82A}">
                    <a16:rowId xmlns:a16="http://schemas.microsoft.com/office/drawing/2014/main" val="10006"/>
                  </a:ext>
                </a:extLst>
              </a:tr>
              <a:tr h="371819">
                <a:tc>
                  <a:txBody>
                    <a:bodyPr/>
                    <a:lstStyle/>
                    <a:p>
                      <a:r>
                        <a:rPr lang="da-DK" sz="1300" dirty="0"/>
                        <a:t>Viborg</a:t>
                      </a:r>
                      <a:endParaRPr lang="da-DK" sz="1300" b="0" dirty="0">
                        <a:solidFill>
                          <a:schemeClr val="accent3">
                            <a:lumMod val="50000"/>
                          </a:schemeClr>
                        </a:solidFill>
                      </a:endParaRPr>
                    </a:p>
                  </a:txBody>
                  <a:tcPr marL="76200" marR="76200" marT="38100" marB="38100"/>
                </a:tc>
                <a:tc>
                  <a:txBody>
                    <a:bodyPr/>
                    <a:lstStyle/>
                    <a:p>
                      <a:pPr algn="ctr"/>
                      <a:r>
                        <a:rPr lang="da-DK" sz="1300" b="0" dirty="0">
                          <a:solidFill>
                            <a:schemeClr val="tx1"/>
                          </a:solidFill>
                        </a:rPr>
                        <a:t>48</a:t>
                      </a:r>
                    </a:p>
                  </a:txBody>
                  <a:tcPr marL="76200" marR="76200" marT="38100" marB="38100"/>
                </a:tc>
                <a:tc>
                  <a:txBody>
                    <a:bodyPr/>
                    <a:lstStyle/>
                    <a:p>
                      <a:pPr algn="ctr"/>
                      <a:r>
                        <a:rPr lang="da-DK" sz="1300" b="0" dirty="0">
                          <a:solidFill>
                            <a:schemeClr val="tx1"/>
                          </a:solidFill>
                        </a:rPr>
                        <a:t>6</a:t>
                      </a:r>
                    </a:p>
                  </a:txBody>
                  <a:tcPr marL="76200" marR="76200" marT="38100" marB="38100"/>
                </a:tc>
                <a:tc>
                  <a:txBody>
                    <a:bodyPr/>
                    <a:lstStyle/>
                    <a:p>
                      <a:pPr algn="ctr"/>
                      <a:r>
                        <a:rPr lang="da-DK" sz="1300" b="0" dirty="0">
                          <a:solidFill>
                            <a:schemeClr val="tx1"/>
                          </a:solidFill>
                        </a:rPr>
                        <a:t>8</a:t>
                      </a:r>
                    </a:p>
                  </a:txBody>
                  <a:tcPr marL="76200" marR="76200" marT="38100" marB="38100"/>
                </a:tc>
                <a:tc>
                  <a:txBody>
                    <a:bodyPr/>
                    <a:lstStyle/>
                    <a:p>
                      <a:pPr algn="ctr"/>
                      <a:r>
                        <a:rPr lang="da-DK" sz="1300" b="0" dirty="0">
                          <a:solidFill>
                            <a:schemeClr val="tx1"/>
                          </a:solidFill>
                        </a:rPr>
                        <a:t>4</a:t>
                      </a:r>
                    </a:p>
                  </a:txBody>
                  <a:tcPr marL="76200" marR="76200" marT="38100" marB="38100"/>
                </a:tc>
                <a:tc>
                  <a:txBody>
                    <a:bodyPr/>
                    <a:lstStyle/>
                    <a:p>
                      <a:pPr algn="ctr"/>
                      <a:r>
                        <a:rPr lang="da-DK" sz="1300" b="0" dirty="0">
                          <a:solidFill>
                            <a:schemeClr val="tx1"/>
                          </a:solidFill>
                        </a:rPr>
                        <a:t>807.000</a:t>
                      </a:r>
                    </a:p>
                  </a:txBody>
                  <a:tcPr marL="76200" marR="76200" marT="38100" marB="38100"/>
                </a:tc>
                <a:extLst>
                  <a:ext uri="{0D108BD9-81ED-4DB2-BD59-A6C34878D82A}">
                    <a16:rowId xmlns:a16="http://schemas.microsoft.com/office/drawing/2014/main" val="10007"/>
                  </a:ext>
                </a:extLst>
              </a:tr>
              <a:tr h="371819">
                <a:tc>
                  <a:txBody>
                    <a:bodyPr/>
                    <a:lstStyle/>
                    <a:p>
                      <a:r>
                        <a:rPr lang="da-DK" sz="1300" dirty="0"/>
                        <a:t>Aarhus</a:t>
                      </a:r>
                      <a:endParaRPr lang="da-DK" sz="1300" b="0" dirty="0">
                        <a:solidFill>
                          <a:schemeClr val="accent3">
                            <a:lumMod val="50000"/>
                          </a:schemeClr>
                        </a:solidFill>
                      </a:endParaRPr>
                    </a:p>
                  </a:txBody>
                  <a:tcPr marL="76200" marR="76200" marT="38100" marB="38100"/>
                </a:tc>
                <a:tc>
                  <a:txBody>
                    <a:bodyPr/>
                    <a:lstStyle/>
                    <a:p>
                      <a:pPr algn="ctr"/>
                      <a:r>
                        <a:rPr lang="da-DK" sz="1300" b="0" dirty="0">
                          <a:solidFill>
                            <a:schemeClr val="tx1"/>
                          </a:solidFill>
                        </a:rPr>
                        <a:t>42</a:t>
                      </a:r>
                    </a:p>
                  </a:txBody>
                  <a:tcPr marL="76200" marR="76200" marT="38100" marB="38100"/>
                </a:tc>
                <a:tc>
                  <a:txBody>
                    <a:bodyPr/>
                    <a:lstStyle/>
                    <a:p>
                      <a:pPr algn="ctr"/>
                      <a:r>
                        <a:rPr lang="da-DK" sz="1300" b="0" dirty="0">
                          <a:solidFill>
                            <a:schemeClr val="tx1"/>
                          </a:solidFill>
                        </a:rPr>
                        <a:t>11</a:t>
                      </a:r>
                    </a:p>
                  </a:txBody>
                  <a:tcPr marL="76200" marR="76200" marT="38100" marB="38100"/>
                </a:tc>
                <a:tc>
                  <a:txBody>
                    <a:bodyPr/>
                    <a:lstStyle/>
                    <a:p>
                      <a:pPr algn="ctr"/>
                      <a:r>
                        <a:rPr lang="da-DK" sz="1300" b="0" dirty="0">
                          <a:solidFill>
                            <a:schemeClr val="tx1"/>
                          </a:solidFill>
                        </a:rPr>
                        <a:t>16</a:t>
                      </a:r>
                    </a:p>
                  </a:txBody>
                  <a:tcPr marL="76200" marR="76200" marT="38100" marB="38100"/>
                </a:tc>
                <a:tc>
                  <a:txBody>
                    <a:bodyPr/>
                    <a:lstStyle/>
                    <a:p>
                      <a:pPr algn="ctr"/>
                      <a:r>
                        <a:rPr lang="da-DK" sz="1300" b="0" dirty="0">
                          <a:solidFill>
                            <a:schemeClr val="tx1"/>
                          </a:solidFill>
                        </a:rPr>
                        <a:t>5</a:t>
                      </a:r>
                    </a:p>
                  </a:txBody>
                  <a:tcPr marL="76200" marR="76200" marT="38100" marB="38100"/>
                </a:tc>
                <a:tc>
                  <a:txBody>
                    <a:bodyPr/>
                    <a:lstStyle/>
                    <a:p>
                      <a:pPr algn="ctr"/>
                      <a:r>
                        <a:rPr lang="da-DK" sz="1300" b="0" dirty="0">
                          <a:solidFill>
                            <a:schemeClr val="tx1"/>
                          </a:solidFill>
                        </a:rPr>
                        <a:t>1.250.000</a:t>
                      </a:r>
                    </a:p>
                  </a:txBody>
                  <a:tcPr marL="76200" marR="76200" marT="38100" marB="38100"/>
                </a:tc>
                <a:extLst>
                  <a:ext uri="{0D108BD9-81ED-4DB2-BD59-A6C34878D82A}">
                    <a16:rowId xmlns:a16="http://schemas.microsoft.com/office/drawing/2014/main" val="10008"/>
                  </a:ext>
                </a:extLst>
              </a:tr>
              <a:tr h="371819">
                <a:tc>
                  <a:txBody>
                    <a:bodyPr/>
                    <a:lstStyle/>
                    <a:p>
                      <a:r>
                        <a:rPr lang="da-DK" sz="1300" dirty="0"/>
                        <a:t>Ribe</a:t>
                      </a:r>
                      <a:endParaRPr lang="da-DK" sz="1300" b="0" dirty="0">
                        <a:solidFill>
                          <a:schemeClr val="accent3">
                            <a:lumMod val="50000"/>
                          </a:schemeClr>
                        </a:solidFill>
                      </a:endParaRPr>
                    </a:p>
                  </a:txBody>
                  <a:tcPr marL="76200" marR="76200" marT="38100" marB="38100"/>
                </a:tc>
                <a:tc>
                  <a:txBody>
                    <a:bodyPr/>
                    <a:lstStyle/>
                    <a:p>
                      <a:pPr algn="ctr"/>
                      <a:r>
                        <a:rPr lang="da-DK" sz="1300" b="0" dirty="0">
                          <a:solidFill>
                            <a:schemeClr val="tx1"/>
                          </a:solidFill>
                        </a:rPr>
                        <a:t>28</a:t>
                      </a:r>
                    </a:p>
                  </a:txBody>
                  <a:tcPr marL="76200" marR="76200" marT="38100" marB="38100"/>
                </a:tc>
                <a:tc>
                  <a:txBody>
                    <a:bodyPr/>
                    <a:lstStyle/>
                    <a:p>
                      <a:pPr algn="ctr"/>
                      <a:r>
                        <a:rPr lang="da-DK" sz="1300" b="0" dirty="0">
                          <a:solidFill>
                            <a:schemeClr val="tx1"/>
                          </a:solidFill>
                        </a:rPr>
                        <a:t>10</a:t>
                      </a:r>
                    </a:p>
                  </a:txBody>
                  <a:tcPr marL="76200" marR="76200" marT="38100" marB="38100"/>
                </a:tc>
                <a:tc>
                  <a:txBody>
                    <a:bodyPr/>
                    <a:lstStyle/>
                    <a:p>
                      <a:pPr algn="ctr"/>
                      <a:r>
                        <a:rPr lang="da-DK" sz="1300" b="0" dirty="0">
                          <a:solidFill>
                            <a:schemeClr val="tx1"/>
                          </a:solidFill>
                        </a:rPr>
                        <a:t>19</a:t>
                      </a:r>
                    </a:p>
                  </a:txBody>
                  <a:tcPr marL="76200" marR="76200" marT="38100" marB="38100"/>
                </a:tc>
                <a:tc>
                  <a:txBody>
                    <a:bodyPr/>
                    <a:lstStyle/>
                    <a:p>
                      <a:pPr algn="ctr"/>
                      <a:r>
                        <a:rPr lang="da-DK" sz="1300" b="0" dirty="0">
                          <a:solidFill>
                            <a:schemeClr val="tx1"/>
                          </a:solidFill>
                        </a:rPr>
                        <a:t>10</a:t>
                      </a:r>
                    </a:p>
                  </a:txBody>
                  <a:tcPr marL="76200" marR="76200" marT="38100" marB="38100"/>
                </a:tc>
                <a:tc>
                  <a:txBody>
                    <a:bodyPr/>
                    <a:lstStyle/>
                    <a:p>
                      <a:pPr algn="ctr"/>
                      <a:r>
                        <a:rPr lang="da-DK" sz="1300" b="0" dirty="0">
                          <a:solidFill>
                            <a:schemeClr val="tx1"/>
                          </a:solidFill>
                        </a:rPr>
                        <a:t>826.500</a:t>
                      </a:r>
                    </a:p>
                  </a:txBody>
                  <a:tcPr marL="76200" marR="76200" marT="38100" marB="38100"/>
                </a:tc>
                <a:extLst>
                  <a:ext uri="{0D108BD9-81ED-4DB2-BD59-A6C34878D82A}">
                    <a16:rowId xmlns:a16="http://schemas.microsoft.com/office/drawing/2014/main" val="10009"/>
                  </a:ext>
                </a:extLst>
              </a:tr>
              <a:tr h="371819">
                <a:tc>
                  <a:txBody>
                    <a:bodyPr/>
                    <a:lstStyle/>
                    <a:p>
                      <a:r>
                        <a:rPr lang="da-DK" sz="1300" dirty="0"/>
                        <a:t>Haderslev</a:t>
                      </a:r>
                      <a:endParaRPr lang="da-DK" sz="1300" b="0" dirty="0">
                        <a:solidFill>
                          <a:schemeClr val="accent3">
                            <a:lumMod val="50000"/>
                          </a:schemeClr>
                        </a:solidFill>
                      </a:endParaRPr>
                    </a:p>
                  </a:txBody>
                  <a:tcPr marL="76200" marR="76200" marT="38100" marB="38100"/>
                </a:tc>
                <a:tc>
                  <a:txBody>
                    <a:bodyPr/>
                    <a:lstStyle/>
                    <a:p>
                      <a:pPr algn="ctr"/>
                      <a:r>
                        <a:rPr lang="da-DK" sz="1300" b="0" dirty="0">
                          <a:solidFill>
                            <a:schemeClr val="tx1"/>
                          </a:solidFill>
                        </a:rPr>
                        <a:t>50</a:t>
                      </a:r>
                    </a:p>
                  </a:txBody>
                  <a:tcPr marL="76200" marR="76200" marT="38100" marB="38100"/>
                </a:tc>
                <a:tc>
                  <a:txBody>
                    <a:bodyPr/>
                    <a:lstStyle/>
                    <a:p>
                      <a:pPr algn="ctr"/>
                      <a:r>
                        <a:rPr lang="da-DK" sz="1300" b="0" dirty="0">
                          <a:solidFill>
                            <a:schemeClr val="tx1"/>
                          </a:solidFill>
                        </a:rPr>
                        <a:t>2+7 forhøj.</a:t>
                      </a:r>
                    </a:p>
                  </a:txBody>
                  <a:tcPr marL="76200" marR="76200" marT="38100" marB="38100"/>
                </a:tc>
                <a:tc>
                  <a:txBody>
                    <a:bodyPr/>
                    <a:lstStyle/>
                    <a:p>
                      <a:pPr algn="ctr"/>
                      <a:r>
                        <a:rPr lang="da-DK" sz="1300" b="0" dirty="0">
                          <a:solidFill>
                            <a:schemeClr val="tx1"/>
                          </a:solidFill>
                        </a:rPr>
                        <a:t>14</a:t>
                      </a:r>
                    </a:p>
                  </a:txBody>
                  <a:tcPr marL="76200" marR="76200" marT="38100" marB="38100"/>
                </a:tc>
                <a:tc>
                  <a:txBody>
                    <a:bodyPr/>
                    <a:lstStyle/>
                    <a:p>
                      <a:pPr algn="ctr"/>
                      <a:r>
                        <a:rPr lang="da-DK" sz="1300" b="0" dirty="0">
                          <a:solidFill>
                            <a:schemeClr val="tx1"/>
                          </a:solidFill>
                        </a:rPr>
                        <a:t>3</a:t>
                      </a:r>
                    </a:p>
                  </a:txBody>
                  <a:tcPr marL="76200" marR="76200" marT="38100" marB="38100"/>
                </a:tc>
                <a:tc>
                  <a:txBody>
                    <a:bodyPr/>
                    <a:lstStyle/>
                    <a:p>
                      <a:pPr algn="ctr"/>
                      <a:r>
                        <a:rPr lang="da-DK" sz="1300" b="0" dirty="0">
                          <a:solidFill>
                            <a:schemeClr val="tx1"/>
                          </a:solidFill>
                        </a:rPr>
                        <a:t>881.430</a:t>
                      </a:r>
                    </a:p>
                  </a:txBody>
                  <a:tcPr marL="76200" marR="76200" marT="38100" marB="38100"/>
                </a:tc>
                <a:extLst>
                  <a:ext uri="{0D108BD9-81ED-4DB2-BD59-A6C34878D82A}">
                    <a16:rowId xmlns:a16="http://schemas.microsoft.com/office/drawing/2014/main" val="10010"/>
                  </a:ext>
                </a:extLst>
              </a:tr>
              <a:tr h="371819">
                <a:tc>
                  <a:txBody>
                    <a:bodyPr/>
                    <a:lstStyle/>
                    <a:p>
                      <a:r>
                        <a:rPr lang="da-DK" sz="1300" b="1" dirty="0"/>
                        <a:t>I alt</a:t>
                      </a:r>
                      <a:endParaRPr lang="da-DK" sz="1300" b="1" dirty="0">
                        <a:solidFill>
                          <a:schemeClr val="accent3">
                            <a:lumMod val="50000"/>
                          </a:schemeClr>
                        </a:solidFill>
                      </a:endParaRPr>
                    </a:p>
                  </a:txBody>
                  <a:tcPr marL="76200" marR="76200" marT="38100" marB="38100"/>
                </a:tc>
                <a:tc>
                  <a:txBody>
                    <a:bodyPr/>
                    <a:lstStyle/>
                    <a:p>
                      <a:pPr algn="ctr"/>
                      <a:r>
                        <a:rPr lang="da-DK" sz="1300" b="1" dirty="0">
                          <a:solidFill>
                            <a:schemeClr val="tx1"/>
                          </a:solidFill>
                        </a:rPr>
                        <a:t>511 (23)</a:t>
                      </a:r>
                    </a:p>
                  </a:txBody>
                  <a:tcPr marL="76200" marR="76200" marT="38100" marB="38100"/>
                </a:tc>
                <a:tc>
                  <a:txBody>
                    <a:bodyPr/>
                    <a:lstStyle/>
                    <a:p>
                      <a:pPr algn="ctr"/>
                      <a:r>
                        <a:rPr lang="da-DK" sz="1300" b="1" dirty="0">
                          <a:solidFill>
                            <a:schemeClr val="tx1"/>
                          </a:solidFill>
                        </a:rPr>
                        <a:t>117</a:t>
                      </a:r>
                    </a:p>
                  </a:txBody>
                  <a:tcPr marL="76200" marR="76200" marT="38100" marB="38100"/>
                </a:tc>
                <a:tc>
                  <a:txBody>
                    <a:bodyPr/>
                    <a:lstStyle/>
                    <a:p>
                      <a:pPr algn="ctr"/>
                      <a:r>
                        <a:rPr lang="da-DK" sz="1300" b="1" dirty="0">
                          <a:solidFill>
                            <a:schemeClr val="tx1"/>
                          </a:solidFill>
                        </a:rPr>
                        <a:t>125</a:t>
                      </a:r>
                    </a:p>
                  </a:txBody>
                  <a:tcPr marL="76200" marR="76200" marT="38100" marB="38100"/>
                </a:tc>
                <a:tc>
                  <a:txBody>
                    <a:bodyPr/>
                    <a:lstStyle/>
                    <a:p>
                      <a:pPr algn="ctr"/>
                      <a:r>
                        <a:rPr lang="da-DK" sz="1300" b="1" dirty="0">
                          <a:solidFill>
                            <a:schemeClr val="tx1"/>
                          </a:solidFill>
                        </a:rPr>
                        <a:t>49</a:t>
                      </a:r>
                    </a:p>
                  </a:txBody>
                  <a:tcPr marL="76200" marR="76200" marT="38100" marB="38100"/>
                </a:tc>
                <a:tc>
                  <a:txBody>
                    <a:bodyPr/>
                    <a:lstStyle/>
                    <a:p>
                      <a:pPr algn="ctr"/>
                      <a:r>
                        <a:rPr lang="da-DK" sz="1300" b="1" dirty="0">
                          <a:solidFill>
                            <a:schemeClr val="tx1"/>
                          </a:solidFill>
                        </a:rPr>
                        <a:t>9.603.000</a:t>
                      </a:r>
                    </a:p>
                  </a:txBody>
                  <a:tcPr marL="76200" marR="76200" marT="38100" marB="3810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9263550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345EAA3-79B1-4C94-9728-EA3622AAEF6D}"/>
              </a:ext>
            </a:extLst>
          </p:cNvPr>
          <p:cNvSpPr>
            <a:spLocks noGrp="1"/>
          </p:cNvSpPr>
          <p:nvPr>
            <p:ph type="title"/>
          </p:nvPr>
        </p:nvSpPr>
        <p:spPr/>
        <p:txBody>
          <a:bodyPr/>
          <a:lstStyle/>
          <a:p>
            <a:r>
              <a:rPr lang="da-DK" dirty="0" err="1"/>
              <a:t>Mindreforbrug</a:t>
            </a:r>
            <a:r>
              <a:rPr lang="da-DK" dirty="0"/>
              <a:t> 2018</a:t>
            </a:r>
          </a:p>
        </p:txBody>
      </p:sp>
      <p:pic>
        <p:nvPicPr>
          <p:cNvPr id="7" name="Pladsholder til indhold 6">
            <a:extLst>
              <a:ext uri="{FF2B5EF4-FFF2-40B4-BE49-F238E27FC236}">
                <a16:creationId xmlns:a16="http://schemas.microsoft.com/office/drawing/2014/main" id="{F9D7F976-7539-4163-99A2-41C2A6AB59A3}"/>
              </a:ext>
            </a:extLst>
          </p:cNvPr>
          <p:cNvPicPr>
            <a:picLocks noGrp="1" noChangeAspect="1"/>
          </p:cNvPicPr>
          <p:nvPr>
            <p:ph idx="1"/>
          </p:nvPr>
        </p:nvPicPr>
        <p:blipFill>
          <a:blip r:embed="rId2"/>
          <a:stretch>
            <a:fillRect/>
          </a:stretch>
        </p:blipFill>
        <p:spPr>
          <a:xfrm>
            <a:off x="458788" y="1394251"/>
            <a:ext cx="8229600" cy="3412273"/>
          </a:xfrm>
          <a:prstGeom prst="rect">
            <a:avLst/>
          </a:prstGeom>
        </p:spPr>
      </p:pic>
    </p:spTree>
    <p:extLst>
      <p:ext uri="{BB962C8B-B14F-4D97-AF65-F5344CB8AC3E}">
        <p14:creationId xmlns:p14="http://schemas.microsoft.com/office/powerpoint/2010/main" val="1638204753"/>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3579" y="553244"/>
            <a:ext cx="7596841" cy="4236471"/>
          </a:xfrm>
        </p:spPr>
        <p:txBody>
          <a:bodyPr/>
          <a:lstStyle/>
          <a:p>
            <a:r>
              <a:rPr lang="da-DK" sz="4800" b="0" dirty="0"/>
              <a:t>Status</a:t>
            </a:r>
            <a:br>
              <a:rPr lang="da-DK" sz="3333" b="0" dirty="0"/>
            </a:br>
            <a:r>
              <a:rPr lang="da-DK" sz="3333" b="0" dirty="0"/>
              <a:t>Atter </a:t>
            </a:r>
            <a:r>
              <a:rPr lang="da-DK" sz="3333" b="0" dirty="0" err="1"/>
              <a:t>mindreforbrug</a:t>
            </a:r>
            <a:r>
              <a:rPr lang="da-DK" sz="3333" b="0" dirty="0"/>
              <a:t> af bevillingen</a:t>
            </a:r>
            <a:br>
              <a:rPr lang="da-DK" sz="3333" b="0" dirty="0"/>
            </a:br>
            <a:r>
              <a:rPr lang="da-DK" sz="3333" b="0" dirty="0"/>
              <a:t>Hvad gør vi?</a:t>
            </a:r>
          </a:p>
        </p:txBody>
      </p:sp>
      <p:sp>
        <p:nvSpPr>
          <p:cNvPr id="3" name="Tekstboks 2"/>
          <p:cNvSpPr txBox="1"/>
          <p:nvPr/>
        </p:nvSpPr>
        <p:spPr>
          <a:xfrm>
            <a:off x="971600" y="457234"/>
            <a:ext cx="6780753" cy="1041439"/>
          </a:xfrm>
          <a:prstGeom prst="rect">
            <a:avLst/>
          </a:prstGeom>
          <a:noFill/>
        </p:spPr>
        <p:txBody>
          <a:bodyPr wrap="square" rtlCol="0">
            <a:spAutoFit/>
          </a:bodyPr>
          <a:lstStyle/>
          <a:p>
            <a:pPr marL="380985" indent="-380985">
              <a:spcBef>
                <a:spcPts val="500"/>
              </a:spcBef>
              <a:spcAft>
                <a:spcPts val="500"/>
              </a:spcAft>
              <a:buFont typeface="Wingdings" panose="05000000000000000000" pitchFamily="2" charset="2"/>
              <a:buChar char="§"/>
            </a:pPr>
            <a:endParaRPr lang="da-DK" sz="2667" dirty="0">
              <a:solidFill>
                <a:schemeClr val="bg1"/>
              </a:solidFill>
            </a:endParaRPr>
          </a:p>
          <a:p>
            <a:pPr marL="380985" indent="-380985">
              <a:spcBef>
                <a:spcPts val="500"/>
              </a:spcBef>
              <a:spcAft>
                <a:spcPts val="500"/>
              </a:spcAft>
              <a:buFont typeface="Wingdings" panose="05000000000000000000" pitchFamily="2" charset="2"/>
              <a:buChar char="§"/>
            </a:pPr>
            <a:endParaRPr lang="da-DK" sz="2667" dirty="0">
              <a:solidFill>
                <a:schemeClr val="bg1"/>
              </a:solidFill>
            </a:endParaRPr>
          </a:p>
        </p:txBody>
      </p:sp>
      <p:pic>
        <p:nvPicPr>
          <p:cNvPr id="4" name="Billede 3">
            <a:extLst>
              <a:ext uri="{FF2B5EF4-FFF2-40B4-BE49-F238E27FC236}">
                <a16:creationId xmlns:a16="http://schemas.microsoft.com/office/drawing/2014/main" id="{3DF02819-E1BD-4B73-B140-D8D06DCD5E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2247" y="5203760"/>
            <a:ext cx="1380153" cy="276031"/>
          </a:xfrm>
          <a:prstGeom prst="rect">
            <a:avLst/>
          </a:prstGeom>
        </p:spPr>
      </p:pic>
    </p:spTree>
    <p:extLst>
      <p:ext uri="{BB962C8B-B14F-4D97-AF65-F5344CB8AC3E}">
        <p14:creationId xmlns:p14="http://schemas.microsoft.com/office/powerpoint/2010/main" val="1723321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C946BB-23BC-466C-80CC-2F5A94EEEFC1}"/>
              </a:ext>
            </a:extLst>
          </p:cNvPr>
          <p:cNvSpPr>
            <a:spLocks noGrp="1"/>
          </p:cNvSpPr>
          <p:nvPr>
            <p:ph type="title"/>
          </p:nvPr>
        </p:nvSpPr>
        <p:spPr/>
        <p:txBody>
          <a:bodyPr/>
          <a:lstStyle/>
          <a:p>
            <a:r>
              <a:rPr lang="da-DK" dirty="0"/>
              <a:t>Uacceptabel mangel på styring og dimensionering </a:t>
            </a:r>
          </a:p>
        </p:txBody>
      </p:sp>
      <p:sp>
        <p:nvSpPr>
          <p:cNvPr id="3" name="Pladsholder til indhold 2">
            <a:extLst>
              <a:ext uri="{FF2B5EF4-FFF2-40B4-BE49-F238E27FC236}">
                <a16:creationId xmlns:a16="http://schemas.microsoft.com/office/drawing/2014/main" id="{BF0D69DF-4320-4DA8-AF6E-2013E837BE09}"/>
              </a:ext>
            </a:extLst>
          </p:cNvPr>
          <p:cNvSpPr>
            <a:spLocks noGrp="1"/>
          </p:cNvSpPr>
          <p:nvPr>
            <p:ph idx="1"/>
          </p:nvPr>
        </p:nvSpPr>
        <p:spPr/>
        <p:txBody>
          <a:bodyPr/>
          <a:lstStyle/>
          <a:p>
            <a:r>
              <a:rPr lang="da-DK" sz="2400" b="1" dirty="0">
                <a:solidFill>
                  <a:schemeClr val="accent6">
                    <a:lumMod val="75000"/>
                  </a:schemeClr>
                </a:solidFill>
              </a:rPr>
              <a:t>Hvad gør vi?</a:t>
            </a:r>
          </a:p>
          <a:p>
            <a:r>
              <a:rPr lang="da-DK" dirty="0"/>
              <a:t>Skriftlig henvendelse til Kirkeministeriet (departementschef ) med krav om konkrete forklaringer</a:t>
            </a:r>
          </a:p>
          <a:p>
            <a:r>
              <a:rPr lang="da-DK" dirty="0"/>
              <a:t>Krav om, at der nedsættes en arbejdsgruppe, der skal modernisere bevillingsprocessen	</a:t>
            </a:r>
          </a:p>
          <a:p>
            <a:pPr lvl="1"/>
            <a:r>
              <a:rPr lang="da-DK" dirty="0"/>
              <a:t>Gennemsigtighed, entydig kontering, tilgængelige og forståelige data</a:t>
            </a:r>
          </a:p>
          <a:p>
            <a:r>
              <a:rPr lang="da-DK" dirty="0"/>
              <a:t>Samspil med biskopperne, der mangler styringsredskaber, der fungerer</a:t>
            </a:r>
          </a:p>
          <a:p>
            <a:r>
              <a:rPr lang="da-DK" dirty="0"/>
              <a:t>Inddragelse af budgetfølgegruppen</a:t>
            </a:r>
          </a:p>
          <a:p>
            <a:r>
              <a:rPr lang="da-DK" dirty="0"/>
              <a:t>Inddragelse af kirkeministeren  efter FV19</a:t>
            </a:r>
          </a:p>
        </p:txBody>
      </p:sp>
    </p:spTree>
    <p:extLst>
      <p:ext uri="{BB962C8B-B14F-4D97-AF65-F5344CB8AC3E}">
        <p14:creationId xmlns:p14="http://schemas.microsoft.com/office/powerpoint/2010/main" val="221193787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Fagmagasin 2019</a:t>
            </a:r>
          </a:p>
        </p:txBody>
      </p:sp>
      <p:pic>
        <p:nvPicPr>
          <p:cNvPr id="4" name="Billede 3">
            <a:extLst>
              <a:ext uri="{FF2B5EF4-FFF2-40B4-BE49-F238E27FC236}">
                <a16:creationId xmlns:a16="http://schemas.microsoft.com/office/drawing/2014/main" id="{3CA16475-6FD2-4B24-8E95-B096CBD35D5A}"/>
              </a:ext>
            </a:extLst>
          </p:cNvPr>
          <p:cNvPicPr>
            <a:picLocks noChangeAspect="1"/>
          </p:cNvPicPr>
          <p:nvPr/>
        </p:nvPicPr>
        <p:blipFill>
          <a:blip r:embed="rId3"/>
          <a:stretch>
            <a:fillRect/>
          </a:stretch>
        </p:blipFill>
        <p:spPr>
          <a:xfrm rot="930794">
            <a:off x="2916354" y="486687"/>
            <a:ext cx="3305054" cy="4741626"/>
          </a:xfrm>
          <a:prstGeom prst="rect">
            <a:avLst/>
          </a:prstGeom>
        </p:spPr>
      </p:pic>
      <p:sp>
        <p:nvSpPr>
          <p:cNvPr id="3" name="Pladsholder til tekst 2"/>
          <p:cNvSpPr>
            <a:spLocks noGrp="1"/>
          </p:cNvSpPr>
          <p:nvPr>
            <p:ph type="body" sz="quarter" idx="10"/>
          </p:nvPr>
        </p:nvSpPr>
        <p:spPr/>
        <p:txBody>
          <a:bodyPr/>
          <a:lstStyle/>
          <a:p>
            <a:pPr marL="285750" lvl="0" indent="-285750">
              <a:buFont typeface="Arial" panose="020B0604020202020204" pitchFamily="34" charset="0"/>
              <a:buChar char="•"/>
            </a:pPr>
            <a:endParaRPr lang="da-DK" dirty="0"/>
          </a:p>
        </p:txBody>
      </p:sp>
    </p:spTree>
    <p:extLst>
      <p:ext uri="{BB962C8B-B14F-4D97-AF65-F5344CB8AC3E}">
        <p14:creationId xmlns:p14="http://schemas.microsoft.com/office/powerpoint/2010/main" val="285215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5556" y="121196"/>
            <a:ext cx="7992888" cy="1890210"/>
          </a:xfrm>
        </p:spPr>
        <p:txBody>
          <a:bodyPr/>
          <a:lstStyle/>
          <a:p>
            <a:r>
              <a:rPr lang="da-DK" sz="3200" b="0" dirty="0">
                <a:solidFill>
                  <a:srgbClr val="FFFF00"/>
                </a:solidFill>
              </a:rPr>
              <a:t>”Hvis jeg var medlem af hovedbestyrelsen…..”</a:t>
            </a:r>
            <a:br>
              <a:rPr lang="da-DK" sz="3200" b="0" dirty="0">
                <a:solidFill>
                  <a:srgbClr val="9CDBC4"/>
                </a:solidFill>
              </a:rPr>
            </a:br>
            <a:endParaRPr lang="da-DK" sz="3200" b="0" dirty="0">
              <a:solidFill>
                <a:srgbClr val="9CDBC4"/>
              </a:solidFill>
            </a:endParaRPr>
          </a:p>
        </p:txBody>
      </p:sp>
      <p:pic>
        <p:nvPicPr>
          <p:cNvPr id="4" name="Billede 3">
            <a:extLst>
              <a:ext uri="{FF2B5EF4-FFF2-40B4-BE49-F238E27FC236}">
                <a16:creationId xmlns:a16="http://schemas.microsoft.com/office/drawing/2014/main" id="{063DA261-9A4E-4975-9D77-A2345CC42020}"/>
              </a:ext>
            </a:extLst>
          </p:cNvPr>
          <p:cNvPicPr>
            <a:picLocks noChangeAspect="1"/>
          </p:cNvPicPr>
          <p:nvPr/>
        </p:nvPicPr>
        <p:blipFill>
          <a:blip r:embed="rId2"/>
          <a:stretch>
            <a:fillRect/>
          </a:stretch>
        </p:blipFill>
        <p:spPr>
          <a:xfrm>
            <a:off x="1619672" y="1377387"/>
            <a:ext cx="5448845" cy="2960225"/>
          </a:xfrm>
          <a:prstGeom prst="rect">
            <a:avLst/>
          </a:prstGeom>
        </p:spPr>
      </p:pic>
    </p:spTree>
    <p:extLst>
      <p:ext uri="{BB962C8B-B14F-4D97-AF65-F5344CB8AC3E}">
        <p14:creationId xmlns:p14="http://schemas.microsoft.com/office/powerpoint/2010/main" val="1069542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5556" y="2569468"/>
            <a:ext cx="7992888" cy="1890210"/>
          </a:xfrm>
        </p:spPr>
        <p:txBody>
          <a:bodyPr/>
          <a:lstStyle/>
          <a:p>
            <a:r>
              <a:rPr lang="da-DK" sz="3200" b="0" dirty="0">
                <a:solidFill>
                  <a:srgbClr val="FFFF00"/>
                </a:solidFill>
              </a:rPr>
              <a:t>”Hvis jeg var medlem af hovedbestyrelsen…..”</a:t>
            </a:r>
            <a:br>
              <a:rPr lang="da-DK" sz="3200" b="0" dirty="0">
                <a:solidFill>
                  <a:srgbClr val="FFFF00"/>
                </a:solidFill>
              </a:rPr>
            </a:br>
            <a:br>
              <a:rPr lang="da-DK" sz="3200" b="0" dirty="0">
                <a:solidFill>
                  <a:srgbClr val="FFFF00"/>
                </a:solidFill>
              </a:rPr>
            </a:br>
            <a:br>
              <a:rPr lang="da-DK" sz="3200" b="0" dirty="0">
                <a:solidFill>
                  <a:srgbClr val="FFFF00"/>
                </a:solidFill>
              </a:rPr>
            </a:br>
            <a:r>
              <a:rPr lang="da-DK" sz="9600" b="0" dirty="0">
                <a:solidFill>
                  <a:srgbClr val="FFFF00"/>
                </a:solidFill>
              </a:rPr>
              <a:t>?</a:t>
            </a:r>
            <a:br>
              <a:rPr lang="da-DK" sz="3200" b="0" dirty="0">
                <a:solidFill>
                  <a:srgbClr val="FFFF00"/>
                </a:solidFill>
              </a:rPr>
            </a:br>
            <a:br>
              <a:rPr lang="da-DK" sz="3200" b="0" dirty="0">
                <a:solidFill>
                  <a:srgbClr val="FFFF00"/>
                </a:solidFill>
              </a:rPr>
            </a:br>
            <a:br>
              <a:rPr lang="da-DK" sz="3200" b="0" dirty="0">
                <a:solidFill>
                  <a:srgbClr val="FFFF00"/>
                </a:solidFill>
              </a:rPr>
            </a:br>
            <a:br>
              <a:rPr lang="da-DK" sz="3200" b="0" dirty="0">
                <a:solidFill>
                  <a:srgbClr val="9CDBC4"/>
                </a:solidFill>
              </a:rPr>
            </a:br>
            <a:endParaRPr lang="da-DK" sz="3200" b="0" dirty="0">
              <a:solidFill>
                <a:srgbClr val="9CDBC4"/>
              </a:solidFill>
            </a:endParaRPr>
          </a:p>
        </p:txBody>
      </p:sp>
    </p:spTree>
    <p:extLst>
      <p:ext uri="{BB962C8B-B14F-4D97-AF65-F5344CB8AC3E}">
        <p14:creationId xmlns:p14="http://schemas.microsoft.com/office/powerpoint/2010/main" val="2453254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Medlemsmøde</a:t>
            </a:r>
          </a:p>
        </p:txBody>
      </p:sp>
      <p:sp>
        <p:nvSpPr>
          <p:cNvPr id="3" name="Pladsholder til tekst 2"/>
          <p:cNvSpPr>
            <a:spLocks noGrp="1"/>
          </p:cNvSpPr>
          <p:nvPr>
            <p:ph type="body" sz="quarter" idx="10"/>
          </p:nvPr>
        </p:nvSpPr>
        <p:spPr/>
        <p:txBody>
          <a:bodyPr/>
          <a:lstStyle/>
          <a:p>
            <a:pPr marL="285750" lvl="0" indent="-285750">
              <a:buFont typeface="Arial" panose="020B0604020202020204" pitchFamily="34" charset="0"/>
              <a:buChar char="•"/>
            </a:pPr>
            <a:r>
              <a:rPr lang="da-DK" sz="2800" dirty="0"/>
              <a:t>Valg af repræsentanter og suppleanter til repræsentantskabsmødet den 3.-5. juni 2019 i Svendborg</a:t>
            </a:r>
          </a:p>
          <a:p>
            <a:endParaRPr lang="da-DK" dirty="0"/>
          </a:p>
          <a:p>
            <a:r>
              <a:rPr lang="da-DK" dirty="0"/>
              <a:t> </a:t>
            </a:r>
          </a:p>
          <a:p>
            <a:pPr marL="285750" lvl="0" indent="-285750">
              <a:buFont typeface="Arial" panose="020B0604020202020204" pitchFamily="34" charset="0"/>
              <a:buChar char="•"/>
            </a:pPr>
            <a:endParaRPr lang="da-DK" dirty="0"/>
          </a:p>
        </p:txBody>
      </p:sp>
    </p:spTree>
    <p:extLst>
      <p:ext uri="{BB962C8B-B14F-4D97-AF65-F5344CB8AC3E}">
        <p14:creationId xmlns:p14="http://schemas.microsoft.com/office/powerpoint/2010/main" val="62071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121196"/>
            <a:ext cx="7704856" cy="4824536"/>
          </a:xfrm>
        </p:spPr>
        <p:txBody>
          <a:bodyPr anchor="t"/>
          <a:lstStyle/>
          <a:p>
            <a:pPr algn="l">
              <a:spcBef>
                <a:spcPts val="600"/>
              </a:spcBef>
              <a:spcAft>
                <a:spcPts val="1800"/>
              </a:spcAft>
            </a:pPr>
            <a:br>
              <a:rPr lang="da-DK" sz="4000" dirty="0"/>
            </a:br>
            <a:br>
              <a:rPr lang="da-DK" sz="3333" dirty="0"/>
            </a:br>
            <a:r>
              <a:rPr lang="da-DK" sz="2000" b="0" dirty="0"/>
              <a:t>Den 1. april 2019 overgik præsters overenskomstmæssige pension til Pensionsselskabet PFA</a:t>
            </a:r>
            <a:br>
              <a:rPr lang="da-DK" sz="2000" b="0" dirty="0"/>
            </a:br>
            <a:br>
              <a:rPr lang="da-DK" sz="2000" b="0" dirty="0"/>
            </a:br>
            <a:r>
              <a:rPr lang="da-DK" sz="2000" b="0" dirty="0"/>
              <a:t>Fra den 1. april overføres overenskomstmæssig pension automatisk til PFA</a:t>
            </a:r>
            <a:br>
              <a:rPr lang="da-DK" sz="2000" b="0" dirty="0"/>
            </a:br>
            <a:br>
              <a:rPr lang="da-DK" sz="2000" b="0" dirty="0"/>
            </a:br>
            <a:r>
              <a:rPr lang="da-DK" sz="2000" b="0" dirty="0"/>
              <a:t>Den pension, man har optjent frem til 1. april 2019, bliver i pensionsselskabet </a:t>
            </a:r>
            <a:r>
              <a:rPr lang="da-DK" sz="2000" b="0" dirty="0" err="1"/>
              <a:t>Velliv</a:t>
            </a:r>
            <a:r>
              <a:rPr lang="da-DK" sz="2000" b="0" dirty="0"/>
              <a:t>, hvis man ikke foretager sig noget</a:t>
            </a:r>
            <a:br>
              <a:rPr lang="da-DK" sz="2000" b="0" dirty="0"/>
            </a:br>
            <a:br>
              <a:rPr lang="da-DK" sz="2000" b="0" dirty="0"/>
            </a:br>
            <a:r>
              <a:rPr lang="da-DK" sz="2000" b="0" dirty="0"/>
              <a:t>Det vil sige, at man betaler administrationsgebyr (mindst) to steder</a:t>
            </a:r>
            <a:br>
              <a:rPr lang="da-DK" sz="2000" b="0" dirty="0"/>
            </a:br>
            <a:endParaRPr lang="da-DK" sz="2000" b="0" dirty="0"/>
          </a:p>
        </p:txBody>
      </p:sp>
      <p:sp>
        <p:nvSpPr>
          <p:cNvPr id="4" name="Rektangel 3"/>
          <p:cNvSpPr/>
          <p:nvPr/>
        </p:nvSpPr>
        <p:spPr>
          <a:xfrm>
            <a:off x="683568" y="318344"/>
            <a:ext cx="7776864" cy="646331"/>
          </a:xfrm>
          <a:prstGeom prst="rect">
            <a:avLst/>
          </a:prstGeom>
        </p:spPr>
        <p:txBody>
          <a:bodyPr wrap="square">
            <a:spAutoFit/>
          </a:bodyPr>
          <a:lstStyle/>
          <a:p>
            <a:pPr lvl="0">
              <a:spcAft>
                <a:spcPts val="0"/>
              </a:spcAft>
            </a:pPr>
            <a:r>
              <a:rPr lang="da-DK" sz="3600" dirty="0">
                <a:solidFill>
                  <a:schemeClr val="bg1"/>
                </a:solidFill>
                <a:latin typeface="Calibri"/>
                <a:ea typeface="Calibri"/>
                <a:cs typeface="Times New Roman"/>
              </a:rPr>
              <a:t>Lige til sidst</a:t>
            </a:r>
          </a:p>
        </p:txBody>
      </p:sp>
    </p:spTree>
    <p:extLst>
      <p:ext uri="{BB962C8B-B14F-4D97-AF65-F5344CB8AC3E}">
        <p14:creationId xmlns:p14="http://schemas.microsoft.com/office/powerpoint/2010/main" val="41815901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841276"/>
            <a:ext cx="7704856" cy="4824536"/>
          </a:xfrm>
        </p:spPr>
        <p:txBody>
          <a:bodyPr anchor="t"/>
          <a:lstStyle/>
          <a:p>
            <a:pPr algn="l">
              <a:spcBef>
                <a:spcPts val="600"/>
              </a:spcBef>
              <a:spcAft>
                <a:spcPts val="1800"/>
              </a:spcAft>
            </a:pPr>
            <a:br>
              <a:rPr lang="da-DK" sz="2800" b="0" dirty="0"/>
            </a:br>
            <a:br>
              <a:rPr lang="da-DK" sz="2800" b="0" dirty="0"/>
            </a:br>
            <a:br>
              <a:rPr lang="da-DK" sz="2800" b="0" dirty="0"/>
            </a:br>
            <a:r>
              <a:rPr lang="da-DK" sz="2400" b="0" dirty="0">
                <a:latin typeface="+mn-lt"/>
              </a:rPr>
              <a:t>Præsteforeningen anbefaler, at man booker en rådgivningssamtale på pfa.dk/</a:t>
            </a:r>
            <a:r>
              <a:rPr lang="da-DK" sz="2400" b="0" dirty="0" err="1">
                <a:latin typeface="+mn-lt"/>
              </a:rPr>
              <a:t>ddp</a:t>
            </a:r>
            <a:r>
              <a:rPr lang="da-DK" sz="2400" b="0" dirty="0">
                <a:latin typeface="+mn-lt"/>
              </a:rPr>
              <a:t>-doks eller ved at ringe til PFA på 7012 5000</a:t>
            </a:r>
            <a:br>
              <a:rPr lang="da-DK" sz="2400" b="0" u="sng" dirty="0">
                <a:latin typeface="+mn-lt"/>
              </a:rPr>
            </a:br>
            <a:br>
              <a:rPr lang="da-DK" sz="2400" b="0" u="sng" dirty="0">
                <a:latin typeface="+mn-lt"/>
              </a:rPr>
            </a:br>
            <a:br>
              <a:rPr lang="da-DK" sz="2400" b="0" dirty="0">
                <a:latin typeface="+mn-lt"/>
              </a:rPr>
            </a:br>
            <a:endParaRPr lang="da-DK" sz="2400" b="0" dirty="0">
              <a:latin typeface="+mn-lt"/>
            </a:endParaRPr>
          </a:p>
        </p:txBody>
      </p:sp>
      <p:sp>
        <p:nvSpPr>
          <p:cNvPr id="4" name="Rektangel 3"/>
          <p:cNvSpPr/>
          <p:nvPr/>
        </p:nvSpPr>
        <p:spPr>
          <a:xfrm>
            <a:off x="683568" y="318344"/>
            <a:ext cx="7776864" cy="646331"/>
          </a:xfrm>
          <a:prstGeom prst="rect">
            <a:avLst/>
          </a:prstGeom>
        </p:spPr>
        <p:txBody>
          <a:bodyPr wrap="square">
            <a:spAutoFit/>
          </a:bodyPr>
          <a:lstStyle/>
          <a:p>
            <a:pPr lvl="0">
              <a:spcAft>
                <a:spcPts val="0"/>
              </a:spcAft>
            </a:pPr>
            <a:r>
              <a:rPr lang="da-DK" sz="3600" dirty="0">
                <a:solidFill>
                  <a:schemeClr val="bg1"/>
                </a:solidFill>
                <a:latin typeface="Calibri"/>
                <a:ea typeface="Calibri"/>
                <a:cs typeface="Times New Roman"/>
              </a:rPr>
              <a:t>PFA Pension</a:t>
            </a:r>
          </a:p>
        </p:txBody>
      </p:sp>
    </p:spTree>
    <p:extLst>
      <p:ext uri="{BB962C8B-B14F-4D97-AF65-F5344CB8AC3E}">
        <p14:creationId xmlns:p14="http://schemas.microsoft.com/office/powerpoint/2010/main" val="235242606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6F90A6C4-1222-43CC-81F6-55E9A5D5A8E7}"/>
              </a:ext>
            </a:extLst>
          </p:cNvPr>
          <p:cNvPicPr>
            <a:picLocks noChangeAspect="1"/>
          </p:cNvPicPr>
          <p:nvPr/>
        </p:nvPicPr>
        <p:blipFill>
          <a:blip r:embed="rId3"/>
          <a:stretch>
            <a:fillRect/>
          </a:stretch>
        </p:blipFill>
        <p:spPr>
          <a:xfrm>
            <a:off x="147137" y="666314"/>
            <a:ext cx="9144000" cy="4216155"/>
          </a:xfrm>
          <a:prstGeom prst="rect">
            <a:avLst/>
          </a:prstGeom>
        </p:spPr>
      </p:pic>
      <p:pic>
        <p:nvPicPr>
          <p:cNvPr id="6" name="Billede 5">
            <a:extLst>
              <a:ext uri="{FF2B5EF4-FFF2-40B4-BE49-F238E27FC236}">
                <a16:creationId xmlns:a16="http://schemas.microsoft.com/office/drawing/2014/main" id="{EDC3BBB1-6256-4ABC-9696-5716D09CBE50}"/>
              </a:ext>
            </a:extLst>
          </p:cNvPr>
          <p:cNvPicPr>
            <a:picLocks noChangeAspect="1"/>
          </p:cNvPicPr>
          <p:nvPr/>
        </p:nvPicPr>
        <p:blipFill>
          <a:blip r:embed="rId4"/>
          <a:stretch>
            <a:fillRect/>
          </a:stretch>
        </p:blipFill>
        <p:spPr>
          <a:xfrm rot="1040776">
            <a:off x="2902765" y="633995"/>
            <a:ext cx="4393887" cy="4447008"/>
          </a:xfrm>
          <a:prstGeom prst="rect">
            <a:avLst/>
          </a:prstGeom>
        </p:spPr>
      </p:pic>
      <p:sp>
        <p:nvSpPr>
          <p:cNvPr id="4" name="Pladsholder til tekst 3">
            <a:extLst>
              <a:ext uri="{FF2B5EF4-FFF2-40B4-BE49-F238E27FC236}">
                <a16:creationId xmlns:a16="http://schemas.microsoft.com/office/drawing/2014/main" id="{5607B200-919F-467C-B619-32BA5D7A249A}"/>
              </a:ext>
            </a:extLst>
          </p:cNvPr>
          <p:cNvSpPr>
            <a:spLocks noGrp="1"/>
          </p:cNvSpPr>
          <p:nvPr>
            <p:ph type="body" sz="quarter" idx="10"/>
          </p:nvPr>
        </p:nvSpPr>
        <p:spPr>
          <a:xfrm>
            <a:off x="611560" y="1142620"/>
            <a:ext cx="8215154" cy="3528392"/>
          </a:xfrm>
        </p:spPr>
        <p:txBody>
          <a:bodyPr/>
          <a:lstStyle/>
          <a:p>
            <a:endParaRPr lang="da-DK" dirty="0"/>
          </a:p>
        </p:txBody>
      </p:sp>
      <p:sp>
        <p:nvSpPr>
          <p:cNvPr id="8" name="Titel 7">
            <a:extLst>
              <a:ext uri="{FF2B5EF4-FFF2-40B4-BE49-F238E27FC236}">
                <a16:creationId xmlns:a16="http://schemas.microsoft.com/office/drawing/2014/main" id="{018BA1B6-48DB-4436-BD89-FF7B4A903DBD}"/>
              </a:ext>
            </a:extLst>
          </p:cNvPr>
          <p:cNvSpPr>
            <a:spLocks noGrp="1"/>
          </p:cNvSpPr>
          <p:nvPr>
            <p:ph type="title"/>
          </p:nvPr>
        </p:nvSpPr>
        <p:spPr>
          <a:xfrm>
            <a:off x="497951" y="373174"/>
            <a:ext cx="8229600" cy="627489"/>
          </a:xfrm>
        </p:spPr>
        <p:txBody>
          <a:bodyPr/>
          <a:lstStyle/>
          <a:p>
            <a:endParaRPr lang="da-DK"/>
          </a:p>
        </p:txBody>
      </p:sp>
    </p:spTree>
    <p:extLst>
      <p:ext uri="{BB962C8B-B14F-4D97-AF65-F5344CB8AC3E}">
        <p14:creationId xmlns:p14="http://schemas.microsoft.com/office/powerpoint/2010/main" val="358006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B44BB09-2287-4CD0-B926-BCA531BB6BAD}"/>
              </a:ext>
            </a:extLst>
          </p:cNvPr>
          <p:cNvSpPr>
            <a:spLocks noGrp="1"/>
          </p:cNvSpPr>
          <p:nvPr>
            <p:ph type="title"/>
          </p:nvPr>
        </p:nvSpPr>
        <p:spPr/>
        <p:txBody>
          <a:bodyPr/>
          <a:lstStyle/>
          <a:p>
            <a:r>
              <a:rPr lang="da-DK" dirty="0"/>
              <a:t>Eventuelt</a:t>
            </a:r>
          </a:p>
        </p:txBody>
      </p:sp>
    </p:spTree>
    <p:extLst>
      <p:ext uri="{BB962C8B-B14F-4D97-AF65-F5344CB8AC3E}">
        <p14:creationId xmlns:p14="http://schemas.microsoft.com/office/powerpoint/2010/main" val="2943040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da-DK" dirty="0"/>
            </a:br>
            <a:endParaRPr lang="da-DK" dirty="0"/>
          </a:p>
        </p:txBody>
      </p:sp>
      <p:sp>
        <p:nvSpPr>
          <p:cNvPr id="3" name="Pladsholder til tekst 2"/>
          <p:cNvSpPr>
            <a:spLocks noGrp="1"/>
          </p:cNvSpPr>
          <p:nvPr>
            <p:ph type="body" sz="quarter" idx="10"/>
          </p:nvPr>
        </p:nvSpPr>
        <p:spPr/>
        <p:txBody>
          <a:bodyPr/>
          <a:lstStyle/>
          <a:p>
            <a:pPr lvl="1" algn="ctr"/>
            <a:r>
              <a:rPr lang="da-DK" sz="4400" dirty="0">
                <a:solidFill>
                  <a:schemeClr val="accent1"/>
                </a:solidFill>
              </a:rPr>
              <a:t>Farvel og tak for denne gang</a:t>
            </a:r>
          </a:p>
        </p:txBody>
      </p:sp>
    </p:spTree>
    <p:extLst>
      <p:ext uri="{BB962C8B-B14F-4D97-AF65-F5344CB8AC3E}">
        <p14:creationId xmlns:p14="http://schemas.microsoft.com/office/powerpoint/2010/main" val="3692677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31720C-B13A-4759-8AAD-6CAF3705505F}"/>
              </a:ext>
            </a:extLst>
          </p:cNvPr>
          <p:cNvSpPr>
            <a:spLocks noGrp="1"/>
          </p:cNvSpPr>
          <p:nvPr>
            <p:ph type="title"/>
          </p:nvPr>
        </p:nvSpPr>
        <p:spPr>
          <a:xfrm>
            <a:off x="457200" y="573828"/>
            <a:ext cx="8229600" cy="627489"/>
          </a:xfrm>
        </p:spPr>
        <p:txBody>
          <a:bodyPr/>
          <a:lstStyle/>
          <a:p>
            <a:r>
              <a:rPr lang="da-DK" dirty="0"/>
              <a:t>Fagmagasin </a:t>
            </a:r>
          </a:p>
        </p:txBody>
      </p:sp>
      <p:sp>
        <p:nvSpPr>
          <p:cNvPr id="3" name="Pladsholder til tekst 2">
            <a:extLst>
              <a:ext uri="{FF2B5EF4-FFF2-40B4-BE49-F238E27FC236}">
                <a16:creationId xmlns:a16="http://schemas.microsoft.com/office/drawing/2014/main" id="{4F0D26A6-1831-4BC0-9817-0A6F01D11C4D}"/>
              </a:ext>
            </a:extLst>
          </p:cNvPr>
          <p:cNvSpPr>
            <a:spLocks noGrp="1"/>
          </p:cNvSpPr>
          <p:nvPr>
            <p:ph type="body" sz="quarter" idx="10"/>
          </p:nvPr>
        </p:nvSpPr>
        <p:spPr>
          <a:xfrm>
            <a:off x="461302" y="1336420"/>
            <a:ext cx="8215154" cy="3528392"/>
          </a:xfrm>
        </p:spPr>
        <p:txBody>
          <a:bodyPr/>
          <a:lstStyle/>
          <a:p>
            <a:r>
              <a:rPr lang="da-DK" dirty="0"/>
              <a:t>Præstens løbebane = karriere </a:t>
            </a:r>
          </a:p>
          <a:p>
            <a:r>
              <a:rPr lang="da-DK" dirty="0"/>
              <a:t>Ledelse og lederskab</a:t>
            </a:r>
          </a:p>
        </p:txBody>
      </p:sp>
      <p:pic>
        <p:nvPicPr>
          <p:cNvPr id="5" name="Billede 4">
            <a:extLst>
              <a:ext uri="{FF2B5EF4-FFF2-40B4-BE49-F238E27FC236}">
                <a16:creationId xmlns:a16="http://schemas.microsoft.com/office/drawing/2014/main" id="{8A06AC3A-56F0-4C7E-BAA0-347564E46C6C}"/>
              </a:ext>
            </a:extLst>
          </p:cNvPr>
          <p:cNvPicPr>
            <a:picLocks noChangeAspect="1"/>
          </p:cNvPicPr>
          <p:nvPr/>
        </p:nvPicPr>
        <p:blipFill rotWithShape="1">
          <a:blip r:embed="rId2"/>
          <a:srcRect l="3472" t="2121" r="2763" b="2121"/>
          <a:stretch/>
        </p:blipFill>
        <p:spPr>
          <a:xfrm>
            <a:off x="3419871" y="121196"/>
            <a:ext cx="3888433" cy="5472608"/>
          </a:xfrm>
          <a:prstGeom prst="rect">
            <a:avLst/>
          </a:prstGeom>
        </p:spPr>
      </p:pic>
    </p:spTree>
    <p:extLst>
      <p:ext uri="{BB962C8B-B14F-4D97-AF65-F5344CB8AC3E}">
        <p14:creationId xmlns:p14="http://schemas.microsoft.com/office/powerpoint/2010/main" val="379451879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8626D6-7955-47B6-8A85-623EE873C77E}"/>
              </a:ext>
            </a:extLst>
          </p:cNvPr>
          <p:cNvSpPr>
            <a:spLocks noGrp="1"/>
          </p:cNvSpPr>
          <p:nvPr>
            <p:ph type="title"/>
          </p:nvPr>
        </p:nvSpPr>
        <p:spPr/>
        <p:txBody>
          <a:bodyPr/>
          <a:lstStyle/>
          <a:p>
            <a:r>
              <a:rPr lang="da-DK" dirty="0"/>
              <a:t>Fagpolitiske perspektiver</a:t>
            </a:r>
          </a:p>
        </p:txBody>
      </p:sp>
      <p:pic>
        <p:nvPicPr>
          <p:cNvPr id="5" name="Billede 4">
            <a:extLst>
              <a:ext uri="{FF2B5EF4-FFF2-40B4-BE49-F238E27FC236}">
                <a16:creationId xmlns:a16="http://schemas.microsoft.com/office/drawing/2014/main" id="{029E8568-2DB9-4C94-9D0A-8F71E9A1043E}"/>
              </a:ext>
            </a:extLst>
          </p:cNvPr>
          <p:cNvPicPr>
            <a:picLocks noChangeAspect="1"/>
          </p:cNvPicPr>
          <p:nvPr/>
        </p:nvPicPr>
        <p:blipFill>
          <a:blip r:embed="rId2"/>
          <a:stretch>
            <a:fillRect/>
          </a:stretch>
        </p:blipFill>
        <p:spPr>
          <a:xfrm>
            <a:off x="442635" y="1299739"/>
            <a:ext cx="5940154" cy="4166015"/>
          </a:xfrm>
          <a:prstGeom prst="rect">
            <a:avLst/>
          </a:prstGeom>
        </p:spPr>
      </p:pic>
      <p:pic>
        <p:nvPicPr>
          <p:cNvPr id="4" name="Billede 3">
            <a:extLst>
              <a:ext uri="{FF2B5EF4-FFF2-40B4-BE49-F238E27FC236}">
                <a16:creationId xmlns:a16="http://schemas.microsoft.com/office/drawing/2014/main" id="{CE3529A3-8469-4F4A-9461-1A047DB59923}"/>
              </a:ext>
            </a:extLst>
          </p:cNvPr>
          <p:cNvPicPr>
            <a:picLocks noChangeAspect="1"/>
          </p:cNvPicPr>
          <p:nvPr/>
        </p:nvPicPr>
        <p:blipFill rotWithShape="1">
          <a:blip r:embed="rId3"/>
          <a:srcRect r="2370"/>
          <a:stretch/>
        </p:blipFill>
        <p:spPr>
          <a:xfrm rot="1633963">
            <a:off x="4809339" y="727536"/>
            <a:ext cx="3125048" cy="4271378"/>
          </a:xfrm>
          <a:prstGeom prst="rect">
            <a:avLst/>
          </a:prstGeom>
        </p:spPr>
      </p:pic>
      <p:sp>
        <p:nvSpPr>
          <p:cNvPr id="3" name="Pladsholder til tekst 2">
            <a:extLst>
              <a:ext uri="{FF2B5EF4-FFF2-40B4-BE49-F238E27FC236}">
                <a16:creationId xmlns:a16="http://schemas.microsoft.com/office/drawing/2014/main" id="{CCD46003-4334-44F3-999C-7F0F4B4A7567}"/>
              </a:ext>
            </a:extLst>
          </p:cNvPr>
          <p:cNvSpPr>
            <a:spLocks noGrp="1"/>
          </p:cNvSpPr>
          <p:nvPr>
            <p:ph type="body" sz="quarter" idx="10"/>
          </p:nvPr>
        </p:nvSpPr>
        <p:spPr>
          <a:xfrm>
            <a:off x="471646" y="1345332"/>
            <a:ext cx="8215154" cy="3528392"/>
          </a:xfrm>
        </p:spPr>
        <p:txBody>
          <a:bodyPr/>
          <a:lstStyle/>
          <a:p>
            <a:endParaRPr lang="da-DK" dirty="0"/>
          </a:p>
        </p:txBody>
      </p:sp>
    </p:spTree>
    <p:extLst>
      <p:ext uri="{BB962C8B-B14F-4D97-AF65-F5344CB8AC3E}">
        <p14:creationId xmlns:p14="http://schemas.microsoft.com/office/powerpoint/2010/main" val="287053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Fagmagasin 2019</a:t>
            </a:r>
          </a:p>
        </p:txBody>
      </p:sp>
      <p:sp>
        <p:nvSpPr>
          <p:cNvPr id="3" name="Pladsholder til tekst 2"/>
          <p:cNvSpPr>
            <a:spLocks noGrp="1"/>
          </p:cNvSpPr>
          <p:nvPr>
            <p:ph type="body" sz="quarter" idx="10"/>
          </p:nvPr>
        </p:nvSpPr>
        <p:spPr/>
        <p:txBody>
          <a:bodyPr/>
          <a:lstStyle/>
          <a:p>
            <a:pPr marL="285750" lvl="0" indent="-285750">
              <a:buFont typeface="Arial" panose="020B0604020202020204" pitchFamily="34" charset="0"/>
              <a:buChar char="•"/>
            </a:pPr>
            <a:r>
              <a:rPr lang="da-DK" dirty="0"/>
              <a:t>Magasinet er et supplement til den mere forretningsmæssige årsberetning</a:t>
            </a:r>
          </a:p>
          <a:p>
            <a:pPr marL="285750" lvl="0" indent="-285750">
              <a:buFont typeface="Arial" panose="020B0604020202020204" pitchFamily="34" charset="0"/>
              <a:buChar char="•"/>
            </a:pPr>
            <a:r>
              <a:rPr lang="da-DK" dirty="0"/>
              <a:t>Hovedbestyrelsen ønsker at lægge op til en fagpolitisk debat af ”Præst og ledelse”</a:t>
            </a:r>
          </a:p>
          <a:p>
            <a:pPr marL="285750" lvl="0" indent="-285750">
              <a:buFont typeface="Arial" panose="020B0604020202020204" pitchFamily="34" charset="0"/>
              <a:buChar char="•"/>
            </a:pPr>
            <a:r>
              <a:rPr lang="da-DK" dirty="0"/>
              <a:t>Den traditionelle årsberetning  er suppleret med interviews , oplæg fra uddannelsesleder Ulla Morre Bidstrup, Folkekirkens Uddannelses- og Videnscenter og  sognepræst Sussie Foged Nygaard</a:t>
            </a:r>
          </a:p>
          <a:p>
            <a:pPr marL="285750" lvl="0" indent="-285750">
              <a:buFont typeface="Arial" panose="020B0604020202020204" pitchFamily="34" charset="0"/>
              <a:buChar char="•"/>
            </a:pPr>
            <a:r>
              <a:rPr lang="da-DK" dirty="0"/>
              <a:t>Hovedbestyrelsens arbejdsplan og oversigten over resultaterne af det fagpolitiske arbejde er i Præsteforeningens Blad nr. 16-17</a:t>
            </a:r>
          </a:p>
        </p:txBody>
      </p:sp>
    </p:spTree>
    <p:extLst>
      <p:ext uri="{BB962C8B-B14F-4D97-AF65-F5344CB8AC3E}">
        <p14:creationId xmlns:p14="http://schemas.microsoft.com/office/powerpoint/2010/main" val="393425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AD9EBB-5C63-4537-B997-2BCE9960D14A}"/>
              </a:ext>
            </a:extLst>
          </p:cNvPr>
          <p:cNvSpPr>
            <a:spLocks noGrp="1"/>
          </p:cNvSpPr>
          <p:nvPr>
            <p:ph type="title"/>
          </p:nvPr>
        </p:nvSpPr>
        <p:spPr/>
        <p:txBody>
          <a:bodyPr/>
          <a:lstStyle/>
          <a:p>
            <a:r>
              <a:rPr lang="da-DK" dirty="0"/>
              <a:t>Årsberetning - Arbejdsplan</a:t>
            </a:r>
          </a:p>
        </p:txBody>
      </p:sp>
      <p:pic>
        <p:nvPicPr>
          <p:cNvPr id="4" name="Billede 3">
            <a:extLst>
              <a:ext uri="{FF2B5EF4-FFF2-40B4-BE49-F238E27FC236}">
                <a16:creationId xmlns:a16="http://schemas.microsoft.com/office/drawing/2014/main" id="{36519BDA-498E-4724-88DE-56B831481451}"/>
              </a:ext>
            </a:extLst>
          </p:cNvPr>
          <p:cNvPicPr>
            <a:picLocks noChangeAspect="1"/>
          </p:cNvPicPr>
          <p:nvPr/>
        </p:nvPicPr>
        <p:blipFill rotWithShape="1">
          <a:blip r:embed="rId2"/>
          <a:srcRect l="14922" t="2121" r="11733" b="7160"/>
          <a:stretch/>
        </p:blipFill>
        <p:spPr>
          <a:xfrm rot="1320733">
            <a:off x="5184943" y="403802"/>
            <a:ext cx="2946777" cy="4612347"/>
          </a:xfrm>
          <a:prstGeom prst="rect">
            <a:avLst/>
          </a:prstGeom>
        </p:spPr>
      </p:pic>
      <p:sp>
        <p:nvSpPr>
          <p:cNvPr id="3" name="Pladsholder til tekst 2">
            <a:extLst>
              <a:ext uri="{FF2B5EF4-FFF2-40B4-BE49-F238E27FC236}">
                <a16:creationId xmlns:a16="http://schemas.microsoft.com/office/drawing/2014/main" id="{B8A7523B-9359-406C-8A17-E5F24D29D9FD}"/>
              </a:ext>
            </a:extLst>
          </p:cNvPr>
          <p:cNvSpPr>
            <a:spLocks noGrp="1"/>
          </p:cNvSpPr>
          <p:nvPr>
            <p:ph type="body" sz="quarter" idx="10"/>
          </p:nvPr>
        </p:nvSpPr>
        <p:spPr/>
        <p:txBody>
          <a:bodyPr/>
          <a:lstStyle/>
          <a:p>
            <a:r>
              <a:rPr lang="da-DK" dirty="0"/>
              <a:t>Lønudvalg</a:t>
            </a:r>
          </a:p>
          <a:p>
            <a:r>
              <a:rPr lang="da-DK" dirty="0"/>
              <a:t>Boligudvalg</a:t>
            </a:r>
          </a:p>
          <a:p>
            <a:r>
              <a:rPr lang="da-DK" dirty="0"/>
              <a:t>Arbejdsmiljøudvalg</a:t>
            </a:r>
          </a:p>
          <a:p>
            <a:r>
              <a:rPr lang="da-DK" dirty="0"/>
              <a:t>Uddannelsesudvalg</a:t>
            </a:r>
          </a:p>
          <a:p>
            <a:r>
              <a:rPr lang="da-DK" dirty="0"/>
              <a:t>Kommunikationsudvalg</a:t>
            </a:r>
          </a:p>
        </p:txBody>
      </p:sp>
    </p:spTree>
    <p:extLst>
      <p:ext uri="{BB962C8B-B14F-4D97-AF65-F5344CB8AC3E}">
        <p14:creationId xmlns:p14="http://schemas.microsoft.com/office/powerpoint/2010/main" val="333710248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titel 5">
            <a:extLst>
              <a:ext uri="{FF2B5EF4-FFF2-40B4-BE49-F238E27FC236}">
                <a16:creationId xmlns:a16="http://schemas.microsoft.com/office/drawing/2014/main" id="{20500965-43B7-49CC-9067-267D18860E2D}"/>
              </a:ext>
            </a:extLst>
          </p:cNvPr>
          <p:cNvSpPr>
            <a:spLocks noGrp="1"/>
          </p:cNvSpPr>
          <p:nvPr>
            <p:ph type="subTitle" idx="1"/>
          </p:nvPr>
        </p:nvSpPr>
        <p:spPr/>
        <p:txBody>
          <a:bodyPr/>
          <a:lstStyle/>
          <a:p>
            <a:r>
              <a:rPr lang="da-DK" dirty="0"/>
              <a:t>Maj 2019</a:t>
            </a:r>
          </a:p>
        </p:txBody>
      </p:sp>
      <p:sp>
        <p:nvSpPr>
          <p:cNvPr id="2" name="Titel 1"/>
          <p:cNvSpPr>
            <a:spLocks noGrp="1"/>
          </p:cNvSpPr>
          <p:nvPr>
            <p:ph type="title"/>
          </p:nvPr>
        </p:nvSpPr>
        <p:spPr/>
        <p:txBody>
          <a:bodyPr anchor="t"/>
          <a:lstStyle/>
          <a:p>
            <a:pPr algn="l">
              <a:spcBef>
                <a:spcPts val="600"/>
              </a:spcBef>
              <a:spcAft>
                <a:spcPts val="1800"/>
              </a:spcAft>
            </a:pPr>
            <a:br>
              <a:rPr lang="da-DK" sz="4000" dirty="0"/>
            </a:br>
            <a:br>
              <a:rPr lang="da-DK" sz="3333" dirty="0"/>
            </a:br>
            <a:endParaRPr lang="da-DK" sz="2400" dirty="0"/>
          </a:p>
        </p:txBody>
      </p:sp>
      <p:sp>
        <p:nvSpPr>
          <p:cNvPr id="4" name="Rektangel 3"/>
          <p:cNvSpPr/>
          <p:nvPr/>
        </p:nvSpPr>
        <p:spPr>
          <a:xfrm>
            <a:off x="719572" y="625252"/>
            <a:ext cx="7776864" cy="2585323"/>
          </a:xfrm>
          <a:prstGeom prst="rect">
            <a:avLst/>
          </a:prstGeom>
        </p:spPr>
        <p:txBody>
          <a:bodyPr wrap="square">
            <a:spAutoFit/>
          </a:bodyPr>
          <a:lstStyle/>
          <a:p>
            <a:pPr lvl="0">
              <a:spcAft>
                <a:spcPts val="0"/>
              </a:spcAft>
            </a:pPr>
            <a:endParaRPr lang="da-DK" sz="3600" dirty="0">
              <a:latin typeface="Alegreya Sans Light"/>
              <a:ea typeface="Calibri"/>
              <a:cs typeface="Times New Roman"/>
            </a:endParaRPr>
          </a:p>
          <a:p>
            <a:pPr lvl="0" algn="ctr">
              <a:spcAft>
                <a:spcPts val="0"/>
              </a:spcAft>
            </a:pPr>
            <a:endParaRPr lang="da-DK" sz="3600" dirty="0">
              <a:latin typeface="Alegreya Sans Light"/>
              <a:ea typeface="Calibri"/>
              <a:cs typeface="Times New Roman"/>
            </a:endParaRPr>
          </a:p>
          <a:p>
            <a:pPr lvl="0" algn="ctr">
              <a:spcAft>
                <a:spcPts val="0"/>
              </a:spcAft>
            </a:pPr>
            <a:endParaRPr lang="da-DK" sz="3600" dirty="0">
              <a:latin typeface="Alegreya Sans Light"/>
              <a:ea typeface="Calibri"/>
              <a:cs typeface="Times New Roman"/>
            </a:endParaRPr>
          </a:p>
          <a:p>
            <a:pPr lvl="0" algn="ctr">
              <a:spcAft>
                <a:spcPts val="0"/>
              </a:spcAft>
            </a:pPr>
            <a:r>
              <a:rPr lang="da-DK" sz="3600" b="1" dirty="0">
                <a:solidFill>
                  <a:schemeClr val="tx2">
                    <a:lumMod val="75000"/>
                  </a:schemeClr>
                </a:solidFill>
                <a:latin typeface="Alegreya Sans Light"/>
                <a:ea typeface="Calibri"/>
                <a:cs typeface="Times New Roman"/>
              </a:rPr>
              <a:t>	Løn og karrierevej</a:t>
            </a:r>
            <a:r>
              <a:rPr lang="da-DK" sz="2400" dirty="0">
                <a:latin typeface="Alegreya Sans Light"/>
                <a:ea typeface="Calibri"/>
                <a:cs typeface="Times New Roman"/>
              </a:rPr>
              <a:t>	</a:t>
            </a:r>
            <a:endParaRPr lang="da-DK" sz="3600" dirty="0">
              <a:latin typeface="Alegreya Sans Light"/>
              <a:ea typeface="Calibri"/>
              <a:cs typeface="Times New Roman"/>
            </a:endParaRPr>
          </a:p>
          <a:p>
            <a:pPr marL="342900" lvl="0" indent="-342900">
              <a:spcAft>
                <a:spcPts val="0"/>
              </a:spcAft>
              <a:buFont typeface="Symbol"/>
              <a:buChar char=""/>
            </a:pPr>
            <a:endParaRPr lang="da-DK" dirty="0">
              <a:latin typeface="Alegreya Sans Light"/>
              <a:ea typeface="Calibri"/>
              <a:cs typeface="Times New Roman"/>
            </a:endParaRPr>
          </a:p>
        </p:txBody>
      </p:sp>
    </p:spTree>
    <p:extLst>
      <p:ext uri="{BB962C8B-B14F-4D97-AF65-F5344CB8AC3E}">
        <p14:creationId xmlns:p14="http://schemas.microsoft.com/office/powerpoint/2010/main" val="17239645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1_praesteforeningen-pp">
  <a:themeElements>
    <a:clrScheme name="praesteforeningen">
      <a:dk1>
        <a:sysClr val="windowText" lastClr="000000"/>
      </a:dk1>
      <a:lt1>
        <a:sysClr val="window" lastClr="FFFFFF"/>
      </a:lt1>
      <a:dk2>
        <a:srgbClr val="75787B"/>
      </a:dk2>
      <a:lt2>
        <a:srgbClr val="E9EBD8"/>
      </a:lt2>
      <a:accent1>
        <a:srgbClr val="8F993E"/>
      </a:accent1>
      <a:accent2>
        <a:srgbClr val="994878"/>
      </a:accent2>
      <a:accent3>
        <a:srgbClr val="DFD1A7"/>
      </a:accent3>
      <a:accent4>
        <a:srgbClr val="A6192E"/>
      </a:accent4>
      <a:accent5>
        <a:srgbClr val="2D2926"/>
      </a:accent5>
      <a:accent6>
        <a:srgbClr val="C7CC9E"/>
      </a:accent6>
      <a:hlink>
        <a:srgbClr val="994878"/>
      </a:hlink>
      <a:folHlink>
        <a:srgbClr val="994878"/>
      </a:folHlink>
    </a:clrScheme>
    <a:fontScheme name="praesteforeningen">
      <a:majorFont>
        <a:latin typeface="Alegreya Sans"/>
        <a:ea typeface=""/>
        <a:cs typeface=""/>
      </a:majorFont>
      <a:minorFont>
        <a:latin typeface="Alegreya Sans"/>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0" marR="0" indent="0" algn="l" defTabSz="914400" rtl="0" eaLnBrk="1" fontAlgn="auto" latinLnBrk="0" hangingPunct="1">
          <a:lnSpc>
            <a:spcPts val="2500"/>
          </a:lnSpc>
          <a:spcBef>
            <a:spcPts val="0"/>
          </a:spcBef>
          <a:spcAft>
            <a:spcPts val="0"/>
          </a:spcAft>
          <a:buClrTx/>
          <a:buSzTx/>
          <a:buFontTx/>
          <a:buNone/>
          <a:tabLst/>
          <a:defRPr sz="25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praesteforeningen-pp</Template>
  <TotalTime>4346</TotalTime>
  <Words>1266</Words>
  <Application>Microsoft Office PowerPoint</Application>
  <PresentationFormat>Skærmshow (16:10)</PresentationFormat>
  <Paragraphs>257</Paragraphs>
  <Slides>47</Slides>
  <Notes>22</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47</vt:i4>
      </vt:variant>
    </vt:vector>
  </HeadingPairs>
  <TitlesOfParts>
    <vt:vector size="55" baseType="lpstr">
      <vt:lpstr>Wingdings</vt:lpstr>
      <vt:lpstr>Courier New</vt:lpstr>
      <vt:lpstr>Arial</vt:lpstr>
      <vt:lpstr>Alegreya Sans Light</vt:lpstr>
      <vt:lpstr>Symbol</vt:lpstr>
      <vt:lpstr>Alegreya Sans</vt:lpstr>
      <vt:lpstr>Calibri</vt:lpstr>
      <vt:lpstr>1_praesteforeningen-pp</vt:lpstr>
      <vt:lpstr>Medlemsmøde 2019 </vt:lpstr>
      <vt:lpstr>Dagsorden</vt:lpstr>
      <vt:lpstr>Medlemsmøde 2019</vt:lpstr>
      <vt:lpstr>Fagmagasin 2019</vt:lpstr>
      <vt:lpstr>Fagmagasin </vt:lpstr>
      <vt:lpstr>Fagpolitiske perspektiver</vt:lpstr>
      <vt:lpstr>Fagmagasin 2019</vt:lpstr>
      <vt:lpstr>Årsberetning - Arbejdsplan</vt:lpstr>
      <vt:lpstr>  </vt:lpstr>
      <vt:lpstr>Fagpolitisk vision</vt:lpstr>
      <vt:lpstr>Lønsystemhistorik</vt:lpstr>
      <vt:lpstr>PowerPoint-præsentation</vt:lpstr>
      <vt:lpstr>PowerPoint-præsentation</vt:lpstr>
      <vt:lpstr>  </vt:lpstr>
      <vt:lpstr>Cirkulære om aftale om aflønning af tjenestemandsansatte præster i folkekirken (9. nov. 2011)</vt:lpstr>
      <vt:lpstr>Karriereveje</vt:lpstr>
      <vt:lpstr>Karriereveje </vt:lpstr>
      <vt:lpstr>Prioritering</vt:lpstr>
      <vt:lpstr>Karriereveje</vt:lpstr>
      <vt:lpstr>Karriereveje</vt:lpstr>
      <vt:lpstr>Karriereveje</vt:lpstr>
      <vt:lpstr>Karriereveje</vt:lpstr>
      <vt:lpstr>Karriereveje</vt:lpstr>
      <vt:lpstr>Karriereveje</vt:lpstr>
      <vt:lpstr>Karriereveje = pastorale løbebaner</vt:lpstr>
      <vt:lpstr>  </vt:lpstr>
      <vt:lpstr>Udviklingen inden for tjenesteboligområdet</vt:lpstr>
      <vt:lpstr>Nedlæggelse af tjenesteboliger</vt:lpstr>
      <vt:lpstr>Hovedtendenser</vt:lpstr>
      <vt:lpstr>Boligtendenser på landsplan og i stiftet  Tjenesteboligmassen – Landsplan    Stiftet      </vt:lpstr>
      <vt:lpstr>Ophævelse af boligpligten  Landsplan      Stiftet</vt:lpstr>
      <vt:lpstr>Præster uden eget kontor  Landsplan      Stiftet</vt:lpstr>
      <vt:lpstr>Gruppeøvelse om den fremtidige boligpolitik</vt:lpstr>
      <vt:lpstr>PowerPoint-præsentation</vt:lpstr>
      <vt:lpstr>Stiftsbestyrelsens beretning </vt:lpstr>
      <vt:lpstr>Foreløbig opgørelse af lønforhandlingerne 2018 </vt:lpstr>
      <vt:lpstr>Mindreforbrug 2018</vt:lpstr>
      <vt:lpstr>Status Atter mindreforbrug af bevillingen Hvad gør vi?</vt:lpstr>
      <vt:lpstr>Uacceptabel mangel på styring og dimensionering </vt:lpstr>
      <vt:lpstr>”Hvis jeg var medlem af hovedbestyrelsen…..” </vt:lpstr>
      <vt:lpstr>”Hvis jeg var medlem af hovedbestyrelsen…..”   ?    </vt:lpstr>
      <vt:lpstr>Medlemsmøde</vt:lpstr>
      <vt:lpstr>  Den 1. april 2019 overgik præsters overenskomstmæssige pension til Pensionsselskabet PFA  Fra den 1. april overføres overenskomstmæssig pension automatisk til PFA  Den pension, man har optjent frem til 1. april 2019, bliver i pensionsselskabet Velliv, hvis man ikke foretager sig noget  Det vil sige, at man betaler administrationsgebyr (mindst) to steder </vt:lpstr>
      <vt:lpstr>   Præsteforeningen anbefaler, at man booker en rådgivningssamtale på pfa.dk/ddp-doks eller ved at ringe til PFA på 7012 5000   </vt:lpstr>
      <vt:lpstr>PowerPoint-præsentation</vt:lpstr>
      <vt:lpstr>Eventuelt</vt:lpstr>
      <vt:lpstr>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Powerpointskabelon til præsentationer</dc:title>
  <dc:creator>Præsteforeningen</dc:creator>
  <cp:lastModifiedBy>Signe Ettrup</cp:lastModifiedBy>
  <cp:revision>161</cp:revision>
  <cp:lastPrinted>2019-05-06T04:14:24Z</cp:lastPrinted>
  <dcterms:created xsi:type="dcterms:W3CDTF">2018-05-30T20:32:12Z</dcterms:created>
  <dcterms:modified xsi:type="dcterms:W3CDTF">2019-05-14T08:31:42Z</dcterms:modified>
</cp:coreProperties>
</file>